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8"/>
  </p:notesMasterIdLst>
  <p:handoutMasterIdLst>
    <p:handoutMasterId r:id="rId69"/>
  </p:handoutMasterIdLst>
  <p:sldIdLst>
    <p:sldId id="350" r:id="rId2"/>
    <p:sldId id="297" r:id="rId3"/>
    <p:sldId id="298" r:id="rId4"/>
    <p:sldId id="300" r:id="rId5"/>
    <p:sldId id="301" r:id="rId6"/>
    <p:sldId id="302" r:id="rId7"/>
    <p:sldId id="303" r:id="rId8"/>
    <p:sldId id="304" r:id="rId9"/>
    <p:sldId id="305" r:id="rId10"/>
    <p:sldId id="308" r:id="rId11"/>
    <p:sldId id="310" r:id="rId12"/>
    <p:sldId id="311" r:id="rId13"/>
    <p:sldId id="312" r:id="rId14"/>
    <p:sldId id="313" r:id="rId15"/>
    <p:sldId id="314" r:id="rId16"/>
    <p:sldId id="316" r:id="rId17"/>
    <p:sldId id="318" r:id="rId18"/>
    <p:sldId id="319" r:id="rId19"/>
    <p:sldId id="321" r:id="rId20"/>
    <p:sldId id="322" r:id="rId21"/>
    <p:sldId id="324" r:id="rId22"/>
    <p:sldId id="325" r:id="rId23"/>
    <p:sldId id="326" r:id="rId24"/>
    <p:sldId id="327" r:id="rId25"/>
    <p:sldId id="328" r:id="rId26"/>
    <p:sldId id="329" r:id="rId27"/>
    <p:sldId id="330" r:id="rId28"/>
    <p:sldId id="331" r:id="rId29"/>
    <p:sldId id="332" r:id="rId30"/>
    <p:sldId id="333" r:id="rId31"/>
    <p:sldId id="336" r:id="rId32"/>
    <p:sldId id="334" r:id="rId33"/>
    <p:sldId id="339" r:id="rId34"/>
    <p:sldId id="340" r:id="rId35"/>
    <p:sldId id="342" r:id="rId36"/>
    <p:sldId id="351" r:id="rId37"/>
    <p:sldId id="352" r:id="rId38"/>
    <p:sldId id="353" r:id="rId39"/>
    <p:sldId id="358" r:id="rId40"/>
    <p:sldId id="355" r:id="rId41"/>
    <p:sldId id="356" r:id="rId42"/>
    <p:sldId id="357" r:id="rId43"/>
    <p:sldId id="360" r:id="rId44"/>
    <p:sldId id="362" r:id="rId45"/>
    <p:sldId id="367" r:id="rId46"/>
    <p:sldId id="364" r:id="rId47"/>
    <p:sldId id="368" r:id="rId48"/>
    <p:sldId id="370" r:id="rId49"/>
    <p:sldId id="371" r:id="rId50"/>
    <p:sldId id="372" r:id="rId51"/>
    <p:sldId id="373" r:id="rId52"/>
    <p:sldId id="344" r:id="rId53"/>
    <p:sldId id="374" r:id="rId54"/>
    <p:sldId id="375" r:id="rId55"/>
    <p:sldId id="376" r:id="rId56"/>
    <p:sldId id="377" r:id="rId57"/>
    <p:sldId id="345" r:id="rId58"/>
    <p:sldId id="381" r:id="rId59"/>
    <p:sldId id="382" r:id="rId60"/>
    <p:sldId id="349" r:id="rId61"/>
    <p:sldId id="347" r:id="rId62"/>
    <p:sldId id="378" r:id="rId63"/>
    <p:sldId id="379" r:id="rId64"/>
    <p:sldId id="380" r:id="rId65"/>
    <p:sldId id="348" r:id="rId66"/>
    <p:sldId id="346" r:id="rId6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Giriş" id="{71160294-A864-42D2-92C4-486ABCC56E92}">
          <p14:sldIdLst>
            <p14:sldId id="350"/>
            <p14:sldId id="297"/>
            <p14:sldId id="298"/>
          </p14:sldIdLst>
        </p14:section>
        <p14:section name="Introduction" id="{A08AB432-ED5E-440F-A64C-CAFA3952A721}">
          <p14:sldIdLst>
            <p14:sldId id="300"/>
            <p14:sldId id="301"/>
            <p14:sldId id="302"/>
          </p14:sldIdLst>
        </p14:section>
        <p14:section name="Related Work" id="{F18A2D6C-9507-491A-B602-7BCB49981586}">
          <p14:sldIdLst>
            <p14:sldId id="303"/>
            <p14:sldId id="304"/>
            <p14:sldId id="305"/>
            <p14:sldId id="308"/>
            <p14:sldId id="310"/>
          </p14:sldIdLst>
        </p14:section>
        <p14:section name="Background" id="{A0411F82-9EB5-465D-BB3C-C37EB9F46F7A}">
          <p14:sldIdLst>
            <p14:sldId id="311"/>
            <p14:sldId id="312"/>
            <p14:sldId id="313"/>
            <p14:sldId id="314"/>
            <p14:sldId id="316"/>
            <p14:sldId id="318"/>
            <p14:sldId id="319"/>
            <p14:sldId id="321"/>
            <p14:sldId id="322"/>
            <p14:sldId id="324"/>
            <p14:sldId id="325"/>
          </p14:sldIdLst>
        </p14:section>
        <p14:section name="Methodology" id="{4BDA954A-7E52-4324-A0D0-91F736AEF218}">
          <p14:sldIdLst>
            <p14:sldId id="326"/>
            <p14:sldId id="327"/>
            <p14:sldId id="328"/>
            <p14:sldId id="329"/>
            <p14:sldId id="330"/>
            <p14:sldId id="331"/>
            <p14:sldId id="332"/>
            <p14:sldId id="333"/>
            <p14:sldId id="336"/>
            <p14:sldId id="334"/>
            <p14:sldId id="339"/>
            <p14:sldId id="340"/>
          </p14:sldIdLst>
        </p14:section>
        <p14:section name="Results &amp; Discussions" id="{F8AEA576-CDF6-4370-8EB0-EA77AE1E7F29}">
          <p14:sldIdLst>
            <p14:sldId id="342"/>
            <p14:sldId id="351"/>
            <p14:sldId id="352"/>
          </p14:sldIdLst>
        </p14:section>
        <p14:section name="Results - Loan Application Process" id="{954B1C96-DC7B-4C1E-AC6D-8E3CB3FDCC1B}">
          <p14:sldIdLst>
            <p14:sldId id="353"/>
            <p14:sldId id="358"/>
            <p14:sldId id="355"/>
            <p14:sldId id="356"/>
            <p14:sldId id="357"/>
          </p14:sldIdLst>
        </p14:section>
        <p14:section name="Results - WABO" id="{5E90B9A6-48A8-4517-910F-2D11147126A1}">
          <p14:sldIdLst>
            <p14:sldId id="360"/>
            <p14:sldId id="362"/>
            <p14:sldId id="367"/>
            <p14:sldId id="364"/>
            <p14:sldId id="368"/>
          </p14:sldIdLst>
        </p14:section>
        <p14:section name="Discussion" id="{4398E390-8032-42B2-BFCA-CD5946C522D9}">
          <p14:sldIdLst>
            <p14:sldId id="370"/>
            <p14:sldId id="371"/>
            <p14:sldId id="372"/>
            <p14:sldId id="373"/>
          </p14:sldIdLst>
        </p14:section>
        <p14:section name="Conclusion &amp; Future Work" id="{EAEDF422-FF4C-406D-9928-4FA20BF2ABAA}">
          <p14:sldIdLst>
            <p14:sldId id="344"/>
            <p14:sldId id="374"/>
            <p14:sldId id="375"/>
            <p14:sldId id="376"/>
            <p14:sldId id="377"/>
          </p14:sldIdLst>
        </p14:section>
        <p14:section name="Demonstration" id="{83E8BC10-D584-4857-900A-8478FC5EBBBB}">
          <p14:sldIdLst>
            <p14:sldId id="345"/>
            <p14:sldId id="381"/>
            <p14:sldId id="382"/>
            <p14:sldId id="349"/>
          </p14:sldIdLst>
        </p14:section>
        <p14:section name="Çıkış" id="{F27DF867-3CC8-4B09-8151-261A0E0B6580}">
          <p14:sldIdLst>
            <p14:sldId id="347"/>
            <p14:sldId id="378"/>
            <p14:sldId id="379"/>
            <p14:sldId id="380"/>
            <p14:sldId id="348"/>
            <p14:sldId id="346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C547A"/>
    <a:srgbClr val="C1392B"/>
    <a:srgbClr val="F39712"/>
    <a:srgbClr val="E4E4E4"/>
    <a:srgbClr val="94BA41"/>
    <a:srgbClr val="2A80B9"/>
    <a:srgbClr val="FAFA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058" autoAdjust="0"/>
    <p:restoredTop sz="80182" autoAdjust="0"/>
  </p:normalViewPr>
  <p:slideViewPr>
    <p:cSldViewPr snapToGrid="0">
      <p:cViewPr>
        <p:scale>
          <a:sx n="125" d="100"/>
          <a:sy n="125" d="100"/>
        </p:scale>
        <p:origin x="552" y="-660"/>
      </p:cViewPr>
      <p:guideLst/>
    </p:cSldViewPr>
  </p:slideViewPr>
  <p:outlineViewPr>
    <p:cViewPr>
      <p:scale>
        <a:sx n="100" d="100"/>
        <a:sy n="100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25" d="100"/>
        <a:sy n="125" d="100"/>
      </p:scale>
      <p:origin x="0" y="-16116"/>
    </p:cViewPr>
  </p:sorterViewPr>
  <p:notesViewPr>
    <p:cSldViewPr snapToGrid="0">
      <p:cViewPr varScale="1">
        <p:scale>
          <a:sx n="101" d="100"/>
          <a:sy n="101" d="100"/>
        </p:scale>
        <p:origin x="3552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explosion val="9"/>
          <c:dPt>
            <c:idx val="0"/>
            <c:bubble3D val="0"/>
            <c:spPr>
              <a:solidFill>
                <a:srgbClr val="F39712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explosion val="8"/>
            <c:spPr>
              <a:solidFill>
                <a:srgbClr val="94BA4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rgbClr val="C1392B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rgbClr val="2A80B9"/>
              </a:solidFill>
              <a:ln w="19050">
                <a:solidFill>
                  <a:schemeClr val="lt1"/>
                </a:solidFill>
              </a:ln>
              <a:effectLst/>
            </c:spPr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5</c:v>
                </c:pt>
                <c:pt idx="1">
                  <c:v>5</c:v>
                </c:pt>
                <c:pt idx="2">
                  <c:v>5</c:v>
                </c:pt>
                <c:pt idx="3">
                  <c:v>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tr-T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explosion val="9"/>
          <c:dPt>
            <c:idx val="0"/>
            <c:bubble3D val="0"/>
            <c:spPr>
              <a:solidFill>
                <a:srgbClr val="F39712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explosion val="8"/>
            <c:spPr>
              <a:solidFill>
                <a:srgbClr val="94BA4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rgbClr val="C1392B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rgbClr val="2A80B9"/>
              </a:solidFill>
              <a:ln w="19050">
                <a:solidFill>
                  <a:schemeClr val="lt1"/>
                </a:solidFill>
              </a:ln>
              <a:effectLst/>
            </c:spPr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5</c:v>
                </c:pt>
                <c:pt idx="1">
                  <c:v>5</c:v>
                </c:pt>
                <c:pt idx="2">
                  <c:v>5</c:v>
                </c:pt>
                <c:pt idx="3">
                  <c:v>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tr-T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explosion val="9"/>
          <c:dPt>
            <c:idx val="0"/>
            <c:bubble3D val="0"/>
            <c:spPr>
              <a:solidFill>
                <a:srgbClr val="F39712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explosion val="8"/>
            <c:spPr>
              <a:solidFill>
                <a:srgbClr val="94BA4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rgbClr val="C1392B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rgbClr val="2A80B9"/>
              </a:solidFill>
              <a:ln w="19050">
                <a:solidFill>
                  <a:schemeClr val="lt1"/>
                </a:solidFill>
              </a:ln>
              <a:effectLst/>
            </c:spPr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5</c:v>
                </c:pt>
                <c:pt idx="1">
                  <c:v>5</c:v>
                </c:pt>
                <c:pt idx="2">
                  <c:v>5</c:v>
                </c:pt>
                <c:pt idx="3">
                  <c:v>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tr-T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EE374A-6C48-4C1A-8B4B-0C12D12F96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098794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82E799-12DD-4DC0-B501-0F974C65C3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687154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1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8763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10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9606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11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3732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12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0321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13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4505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14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3850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15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2477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16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552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17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8486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18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7119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19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5028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smtClean="0"/>
              <a:t> </a:t>
            </a:r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2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7218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20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83899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21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31700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22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37341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23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47962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24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89696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25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4918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26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83333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27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58713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28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8055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29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5666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3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76471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30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54130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31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5553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32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52432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33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613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34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31932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35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14863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36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25321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37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35059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38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45336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39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9010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4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17603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40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35546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41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86522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42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60608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43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65476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44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36135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45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95813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46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13000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47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47892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48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62015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49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7345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5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83014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50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45646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51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42517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52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31627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53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35305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54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61548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55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78626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56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86249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57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01108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58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2076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59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2998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6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00490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60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36658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61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44484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62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73164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63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82197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64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53969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65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122009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66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3584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7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3798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8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37979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9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1910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16509-5585-458A-B20D-CAA4EC6AAF14}" type="datetimeFigureOut">
              <a:rPr lang="en-US" smtClean="0"/>
              <a:t>8/26/2015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DB957-6205-4F29-A903-604AB7500F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7255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16509-5585-458A-B20D-CAA4EC6AAF14}" type="datetimeFigureOut">
              <a:rPr lang="en-US" smtClean="0"/>
              <a:t>8/26/2015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DB957-6205-4F29-A903-604AB7500F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1514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16509-5585-458A-B20D-CAA4EC6AAF14}" type="datetimeFigureOut">
              <a:rPr lang="en-US" smtClean="0"/>
              <a:t>8/26/2015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DB957-6205-4F29-A903-604AB7500F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5275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16509-5585-458A-B20D-CAA4EC6AAF14}" type="datetimeFigureOut">
              <a:rPr lang="en-US" smtClean="0"/>
              <a:t>8/26/2015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DB957-6205-4F29-A903-604AB7500F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799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16509-5585-458A-B20D-CAA4EC6AAF14}" type="datetimeFigureOut">
              <a:rPr lang="en-US" smtClean="0"/>
              <a:t>8/26/2015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DB957-6205-4F29-A903-604AB7500F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5178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16509-5585-458A-B20D-CAA4EC6AAF14}" type="datetimeFigureOut">
              <a:rPr lang="en-US" smtClean="0"/>
              <a:t>8/26/2015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DB957-6205-4F29-A903-604AB7500F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6451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16509-5585-458A-B20D-CAA4EC6AAF14}" type="datetimeFigureOut">
              <a:rPr lang="en-US" smtClean="0"/>
              <a:t>8/26/2015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DB957-6205-4F29-A903-604AB7500F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5914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16509-5585-458A-B20D-CAA4EC6AAF14}" type="datetimeFigureOut">
              <a:rPr lang="en-US" smtClean="0"/>
              <a:t>8/26/2015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DB957-6205-4F29-A903-604AB7500F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9706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16509-5585-458A-B20D-CAA4EC6AAF14}" type="datetimeFigureOut">
              <a:rPr lang="en-US" smtClean="0"/>
              <a:t>8/26/2015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DB957-6205-4F29-A903-604AB7500F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9677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16509-5585-458A-B20D-CAA4EC6AAF14}" type="datetimeFigureOut">
              <a:rPr lang="en-US" smtClean="0"/>
              <a:t>8/26/2015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DB957-6205-4F29-A903-604AB7500F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5753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16509-5585-458A-B20D-CAA4EC6AAF14}" type="datetimeFigureOut">
              <a:rPr lang="en-US" smtClean="0"/>
              <a:t>8/26/2015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DB957-6205-4F29-A903-604AB7500F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961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A16509-5585-458A-B20D-CAA4EC6AAF14}" type="datetimeFigureOut">
              <a:rPr lang="en-US" smtClean="0"/>
              <a:t>8/26/2015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4DB957-6205-4F29-A903-604AB7500F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0585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jp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jp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3.png"/><Relationship Id="rId4" Type="http://schemas.openxmlformats.org/officeDocument/2006/relationships/image" Target="../media/image2.gi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.gif"/><Relationship Id="rId7" Type="http://schemas.openxmlformats.org/officeDocument/2006/relationships/image" Target="../media/image30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chart" Target="../charts/chart1.xml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1.png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.png"/><Relationship Id="rId4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.png"/><Relationship Id="rId4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5.png"/><Relationship Id="rId4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2.gif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46.png"/><Relationship Id="rId4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5" Type="http://schemas.openxmlformats.org/officeDocument/2006/relationships/chart" Target="../charts/chart2.xml"/><Relationship Id="rId4" Type="http://schemas.openxmlformats.org/officeDocument/2006/relationships/image" Target="../media/image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8.png"/><Relationship Id="rId4" Type="http://schemas.openxmlformats.org/officeDocument/2006/relationships/image" Target="../media/image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2.gif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jp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3.png"/><Relationship Id="rId4" Type="http://schemas.openxmlformats.org/officeDocument/2006/relationships/image" Target="../media/image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4.png"/><Relationship Id="rId4" Type="http://schemas.openxmlformats.org/officeDocument/2006/relationships/image" Target="../media/image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5.png"/><Relationship Id="rId4" Type="http://schemas.openxmlformats.org/officeDocument/2006/relationships/image" Target="../media/image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6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gif"/><Relationship Id="rId4" Type="http://schemas.openxmlformats.org/officeDocument/2006/relationships/image" Target="../media/image57.png"/><Relationship Id="rId9" Type="http://schemas.openxmlformats.org/officeDocument/2006/relationships/image" Target="../media/image6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1.png"/><Relationship Id="rId4" Type="http://schemas.openxmlformats.org/officeDocument/2006/relationships/image" Target="../media/image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2.png"/><Relationship Id="rId4" Type="http://schemas.openxmlformats.org/officeDocument/2006/relationships/image" Target="../media/image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3.png"/><Relationship Id="rId4" Type="http://schemas.openxmlformats.org/officeDocument/2006/relationships/image" Target="../media/image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4.jpeg"/><Relationship Id="rId4" Type="http://schemas.openxmlformats.org/officeDocument/2006/relationships/image" Target="../media/image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4.jpe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.gif"/><Relationship Id="rId7" Type="http://schemas.microsoft.com/office/2007/relationships/hdphoto" Target="../media/hdphoto1.wd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jpg"/><Relationship Id="rId10" Type="http://schemas.microsoft.com/office/2007/relationships/hdphoto" Target="../media/hdphoto2.wdp"/><Relationship Id="rId4" Type="http://schemas.openxmlformats.org/officeDocument/2006/relationships/image" Target="../media/image3.png"/><Relationship Id="rId9" Type="http://schemas.openxmlformats.org/officeDocument/2006/relationships/image" Target="../media/image1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gi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gi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7.jpg"/><Relationship Id="rId4" Type="http://schemas.openxmlformats.org/officeDocument/2006/relationships/image" Target="../media/image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5" Type="http://schemas.openxmlformats.org/officeDocument/2006/relationships/chart" Target="../charts/chart3.xml"/><Relationship Id="rId4" Type="http://schemas.openxmlformats.org/officeDocument/2006/relationships/image" Target="../media/image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8.png"/><Relationship Id="rId4" Type="http://schemas.openxmlformats.org/officeDocument/2006/relationships/image" Target="../media/image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8.png"/><Relationship Id="rId4" Type="http://schemas.openxmlformats.org/officeDocument/2006/relationships/image" Target="../media/image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jpeg"/><Relationship Id="rId5" Type="http://schemas.openxmlformats.org/officeDocument/2006/relationships/image" Target="../media/image19.png"/><Relationship Id="rId4" Type="http://schemas.openxmlformats.org/officeDocument/2006/relationships/image" Target="../media/image3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1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3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2.png"/><Relationship Id="rId5" Type="http://schemas.openxmlformats.org/officeDocument/2006/relationships/image" Target="../media/image19.png"/><Relationship Id="rId4" Type="http://schemas.openxmlformats.org/officeDocument/2006/relationships/image" Target="../media/image3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4.png"/><Relationship Id="rId4" Type="http://schemas.openxmlformats.org/officeDocument/2006/relationships/image" Target="../media/image3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microsoft.com/office/2007/relationships/hdphoto" Target="../media/hdphoto3.wdp"/><Relationship Id="rId5" Type="http://schemas.openxmlformats.org/officeDocument/2006/relationships/image" Target="../media/image17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48536" y="2320783"/>
            <a:ext cx="7517859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Recommendation </a:t>
            </a:r>
            <a:r>
              <a:rPr lang="en-US" sz="2700" dirty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Generation for Performance Improvement by using Cross-Organizational Process </a:t>
            </a:r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Mining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1844569" y="3847116"/>
            <a:ext cx="53007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panose="020B0403030403020204" pitchFamily="34" charset="0"/>
              </a:rPr>
              <a:t>Onur Yılmaz</a:t>
            </a:r>
          </a:p>
          <a:p>
            <a:pPr algn="ctr"/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panose="020B0403030403020204" pitchFamily="34" charset="0"/>
              </a:rPr>
              <a:t>Supervisor: Assoc. Prof. Pınar </a:t>
            </a:r>
            <a:r>
              <a:rPr lang="en-US" sz="20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panose="020B0403030403020204" pitchFamily="34" charset="0"/>
              </a:rPr>
              <a:t>Karagöz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  <a:latin typeface="Source Sans Pro Light" panose="020B0403030403020204" pitchFamily="34" charset="0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192628" y="6497760"/>
            <a:ext cx="8757813" cy="303090"/>
            <a:chOff x="192628" y="6497760"/>
            <a:chExt cx="8757813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757813" cy="303090"/>
              <a:chOff x="192628" y="6497760"/>
              <a:chExt cx="8757813" cy="303090"/>
            </a:xfrm>
          </p:grpSpPr>
          <p:cxnSp>
            <p:nvCxnSpPr>
              <p:cNvPr id="8" name="Straight Connector 7"/>
              <p:cNvCxnSpPr/>
              <p:nvPr/>
            </p:nvCxnSpPr>
            <p:spPr>
              <a:xfrm>
                <a:off x="192628" y="6497760"/>
                <a:ext cx="8757813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523851"/>
              <a:ext cx="53078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Middle East Technical University, Computer Engineering Department</a:t>
              </a:r>
              <a:endParaRPr lang="en-US" sz="1200" dirty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endParaRPr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1844570" y="4925589"/>
            <a:ext cx="5300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panose="020B0403030403020204" pitchFamily="34" charset="0"/>
              </a:rPr>
              <a:t>September 1, 2015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Source Sans Pro Light" panose="020B0403030403020204" pitchFamily="34" charset="0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7788" y="555230"/>
            <a:ext cx="1427491" cy="1542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99725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10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523851"/>
              <a:ext cx="67302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Related Work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Contributions of This Study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sp>
        <p:nvSpPr>
          <p:cNvPr id="95" name="Content Placeholder 2"/>
          <p:cNvSpPr txBox="1">
            <a:spLocks/>
          </p:cNvSpPr>
          <p:nvPr/>
        </p:nvSpPr>
        <p:spPr>
          <a:xfrm>
            <a:off x="2897699" y="2109294"/>
            <a:ext cx="5959221" cy="3928535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/>
              <a:t>Cross-organizational process mining approach for process performance improvement</a:t>
            </a:r>
          </a:p>
          <a:p>
            <a:endParaRPr lang="en-US" sz="2000" dirty="0" smtClean="0"/>
          </a:p>
          <a:p>
            <a:r>
              <a:rPr lang="en-US" sz="2000" dirty="0" smtClean="0"/>
              <a:t>Generic, noise-capable process mining method for mining process models of different organizations</a:t>
            </a:r>
          </a:p>
          <a:p>
            <a:endParaRPr lang="en-US" sz="2000" dirty="0" smtClean="0"/>
          </a:p>
          <a:p>
            <a:r>
              <a:rPr lang="en-US" sz="2000" dirty="0" smtClean="0"/>
              <a:t>Clustering of organizations based on their performance indicators </a:t>
            </a:r>
          </a:p>
          <a:p>
            <a:pPr lvl="1"/>
            <a:r>
              <a:rPr lang="en-US" sz="1600" dirty="0" smtClean="0"/>
              <a:t>Unlike the clustering methods based on process structures in the literature</a:t>
            </a:r>
            <a:endParaRPr lang="en-US" sz="2400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068" y="2763874"/>
            <a:ext cx="2369441" cy="2236752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4739969" y="5098356"/>
            <a:ext cx="7310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400" dirty="0" smtClean="0">
                <a:solidFill>
                  <a:schemeClr val="bg2">
                    <a:lumMod val="75000"/>
                  </a:schemeClr>
                </a:solidFill>
              </a:rPr>
              <a:t>[9]</a:t>
            </a:r>
            <a:endParaRPr lang="tr-TR" sz="1400" dirty="0"/>
          </a:p>
        </p:txBody>
      </p:sp>
    </p:spTree>
    <p:extLst>
      <p:ext uri="{BB962C8B-B14F-4D97-AF65-F5344CB8AC3E}">
        <p14:creationId xmlns:p14="http://schemas.microsoft.com/office/powerpoint/2010/main" val="290326241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11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523851"/>
              <a:ext cx="69207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Related Work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Contributions of This Study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sp>
        <p:nvSpPr>
          <p:cNvPr id="95" name="Content Placeholder 2"/>
          <p:cNvSpPr txBox="1">
            <a:spLocks/>
          </p:cNvSpPr>
          <p:nvPr/>
        </p:nvSpPr>
        <p:spPr>
          <a:xfrm>
            <a:off x="2897699" y="2109294"/>
            <a:ext cx="5959221" cy="3928535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smtClean="0"/>
              <a:t>Mismatch analysis for spotting differences between</a:t>
            </a:r>
            <a:r>
              <a:rPr lang="tr-TR" sz="1800" dirty="0" smtClean="0"/>
              <a:t> </a:t>
            </a:r>
            <a:r>
              <a:rPr lang="en-US" sz="1800" dirty="0" smtClean="0"/>
              <a:t> processes of organizations</a:t>
            </a:r>
          </a:p>
          <a:p>
            <a:pPr lvl="1"/>
            <a:r>
              <a:rPr lang="en-US" dirty="0" smtClean="0"/>
              <a:t>Formulation and implementation of patterns and analyzers	</a:t>
            </a:r>
          </a:p>
          <a:p>
            <a:pPr marL="0" indent="0">
              <a:buNone/>
            </a:pPr>
            <a:endParaRPr lang="en-US" sz="1800" dirty="0" smtClean="0"/>
          </a:p>
          <a:p>
            <a:r>
              <a:rPr lang="en-US" sz="1800" dirty="0" smtClean="0"/>
              <a:t>Recommendation generation to show how organizations can learn from other organizations which perform better</a:t>
            </a:r>
          </a:p>
          <a:p>
            <a:endParaRPr lang="en-US" sz="1800" dirty="0" smtClean="0"/>
          </a:p>
          <a:p>
            <a:r>
              <a:rPr lang="en-US" sz="1800" dirty="0" smtClean="0"/>
              <a:t>Open-source, extensible and configurable set of plugins in </a:t>
            </a:r>
            <a:r>
              <a:rPr lang="en-US" sz="1800" dirty="0" err="1" smtClean="0"/>
              <a:t>ProM</a:t>
            </a:r>
            <a:r>
              <a:rPr lang="en-US" sz="1800" dirty="0" smtClean="0"/>
              <a:t> framework</a:t>
            </a:r>
            <a:endParaRPr lang="en-US" sz="1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068" y="2763874"/>
            <a:ext cx="2369441" cy="223675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7136" y="4794062"/>
            <a:ext cx="2419784" cy="1048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58690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12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523851"/>
              <a:ext cx="67937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856462" y="2092693"/>
            <a:ext cx="3771197" cy="569380"/>
            <a:chOff x="904883" y="2087521"/>
            <a:chExt cx="5028262" cy="759173"/>
          </a:xfrm>
          <a:solidFill>
            <a:schemeClr val="bg2">
              <a:lumMod val="75000"/>
            </a:schemeClr>
          </a:solidFill>
        </p:grpSpPr>
        <p:grpSp>
          <p:nvGrpSpPr>
            <p:cNvPr id="63" name="Group 62"/>
            <p:cNvGrpSpPr/>
            <p:nvPr/>
          </p:nvGrpSpPr>
          <p:grpSpPr>
            <a:xfrm>
              <a:off x="904883" y="2087521"/>
              <a:ext cx="759173" cy="759173"/>
              <a:chOff x="969278" y="2087521"/>
              <a:chExt cx="759173" cy="759173"/>
            </a:xfrm>
            <a:grpFill/>
          </p:grpSpPr>
          <p:sp>
            <p:nvSpPr>
              <p:cNvPr id="75" name="Teardrop 74"/>
              <p:cNvSpPr/>
              <p:nvPr/>
            </p:nvSpPr>
            <p:spPr>
              <a:xfrm rot="10800000">
                <a:off x="969278" y="2087521"/>
                <a:ext cx="759173" cy="759173"/>
              </a:xfrm>
              <a:prstGeom prst="teardrop">
                <a:avLst>
                  <a:gd name="adj" fmla="val 8497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76" name="TextBox 75"/>
              <p:cNvSpPr txBox="1"/>
              <p:nvPr/>
            </p:nvSpPr>
            <p:spPr>
              <a:xfrm>
                <a:off x="1232041" y="2281525"/>
                <a:ext cx="233647" cy="400109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>
                    <a:solidFill>
                      <a:schemeClr val="bg1"/>
                    </a:solidFill>
                  </a:rPr>
                  <a:t>1</a:t>
                </a:r>
              </a:p>
            </p:txBody>
          </p:sp>
        </p:grpSp>
        <p:sp>
          <p:nvSpPr>
            <p:cNvPr id="73" name="TextBox 72"/>
            <p:cNvSpPr txBox="1"/>
            <p:nvPr/>
          </p:nvSpPr>
          <p:spPr>
            <a:xfrm>
              <a:off x="1785150" y="2214839"/>
              <a:ext cx="4147995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bg2">
                      <a:lumMod val="75000"/>
                    </a:schemeClr>
                  </a:solidFill>
                </a:rPr>
                <a:t>Introduction</a:t>
              </a:r>
              <a:endParaRPr lang="en-US" sz="20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856462" y="3110893"/>
            <a:ext cx="3797254" cy="569380"/>
            <a:chOff x="904882" y="3445123"/>
            <a:chExt cx="5063005" cy="759173"/>
          </a:xfrm>
        </p:grpSpPr>
        <p:grpSp>
          <p:nvGrpSpPr>
            <p:cNvPr id="78" name="Group 77"/>
            <p:cNvGrpSpPr/>
            <p:nvPr/>
          </p:nvGrpSpPr>
          <p:grpSpPr>
            <a:xfrm>
              <a:off x="904882" y="3445123"/>
              <a:ext cx="759173" cy="759173"/>
              <a:chOff x="969277" y="3445123"/>
              <a:chExt cx="759173" cy="759173"/>
            </a:xfrm>
          </p:grpSpPr>
          <p:sp>
            <p:nvSpPr>
              <p:cNvPr id="82" name="Teardrop 81"/>
              <p:cNvSpPr/>
              <p:nvPr/>
            </p:nvSpPr>
            <p:spPr>
              <a:xfrm rot="10800000">
                <a:off x="969277" y="3445123"/>
                <a:ext cx="759173" cy="759173"/>
              </a:xfrm>
              <a:prstGeom prst="teardrop">
                <a:avLst>
                  <a:gd name="adj" fmla="val 84975"/>
                </a:avLst>
              </a:prstGeom>
              <a:solidFill>
                <a:schemeClr val="bg2">
                  <a:lumMod val="75000"/>
                  <a:alpha val="9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83" name="TextBox 82"/>
              <p:cNvSpPr txBox="1"/>
              <p:nvPr/>
            </p:nvSpPr>
            <p:spPr>
              <a:xfrm>
                <a:off x="1215742" y="3640043"/>
                <a:ext cx="233647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>
                    <a:solidFill>
                      <a:schemeClr val="bg1"/>
                    </a:solidFill>
                  </a:rPr>
                  <a:t>2</a:t>
                </a:r>
              </a:p>
            </p:txBody>
          </p:sp>
        </p:grpSp>
        <p:sp>
          <p:nvSpPr>
            <p:cNvPr id="80" name="TextBox 79"/>
            <p:cNvSpPr txBox="1"/>
            <p:nvPr/>
          </p:nvSpPr>
          <p:spPr>
            <a:xfrm>
              <a:off x="1819894" y="3550798"/>
              <a:ext cx="4147993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bg2">
                      <a:lumMod val="75000"/>
                    </a:schemeClr>
                  </a:solidFill>
                </a:rPr>
                <a:t>Related Work</a:t>
              </a:r>
              <a:endParaRPr lang="en-US" sz="20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91" name="Group 90"/>
          <p:cNvGrpSpPr/>
          <p:nvPr/>
        </p:nvGrpSpPr>
        <p:grpSpPr>
          <a:xfrm>
            <a:off x="4456646" y="2549892"/>
            <a:ext cx="3771197" cy="569380"/>
            <a:chOff x="6517926" y="2087521"/>
            <a:chExt cx="5028262" cy="759173"/>
          </a:xfrm>
          <a:solidFill>
            <a:schemeClr val="bg2">
              <a:lumMod val="75000"/>
            </a:schemeClr>
          </a:solidFill>
        </p:grpSpPr>
        <p:grpSp>
          <p:nvGrpSpPr>
            <p:cNvPr id="92" name="Group 91"/>
            <p:cNvGrpSpPr/>
            <p:nvPr/>
          </p:nvGrpSpPr>
          <p:grpSpPr>
            <a:xfrm>
              <a:off x="6517926" y="2087521"/>
              <a:ext cx="759173" cy="759173"/>
              <a:chOff x="6582321" y="2087521"/>
              <a:chExt cx="759173" cy="759173"/>
            </a:xfrm>
            <a:grpFill/>
          </p:grpSpPr>
          <p:sp>
            <p:nvSpPr>
              <p:cNvPr id="96" name="Teardrop 95"/>
              <p:cNvSpPr/>
              <p:nvPr/>
            </p:nvSpPr>
            <p:spPr>
              <a:xfrm rot="10800000">
                <a:off x="6582321" y="2087521"/>
                <a:ext cx="759173" cy="759173"/>
              </a:xfrm>
              <a:prstGeom prst="teardrop">
                <a:avLst>
                  <a:gd name="adj" fmla="val 8497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97" name="TextBox 96"/>
              <p:cNvSpPr txBox="1"/>
              <p:nvPr/>
            </p:nvSpPr>
            <p:spPr>
              <a:xfrm>
                <a:off x="6845082" y="2281525"/>
                <a:ext cx="233647" cy="400109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 smtClean="0">
                    <a:solidFill>
                      <a:schemeClr val="bg1"/>
                    </a:solidFill>
                  </a:rPr>
                  <a:t>5</a:t>
                </a:r>
                <a:endParaRPr lang="en-US" sz="135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94" name="TextBox 93"/>
            <p:cNvSpPr txBox="1"/>
            <p:nvPr/>
          </p:nvSpPr>
          <p:spPr>
            <a:xfrm>
              <a:off x="7398193" y="2203423"/>
              <a:ext cx="4147995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bg2">
                      <a:lumMod val="75000"/>
                    </a:schemeClr>
                  </a:solidFill>
                </a:rPr>
                <a:t>Results &amp; Discussions</a:t>
              </a:r>
              <a:endParaRPr lang="en-US" sz="20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98" name="Group 97"/>
          <p:cNvGrpSpPr/>
          <p:nvPr/>
        </p:nvGrpSpPr>
        <p:grpSpPr>
          <a:xfrm>
            <a:off x="4456643" y="3568093"/>
            <a:ext cx="3941232" cy="569380"/>
            <a:chOff x="6517925" y="3445123"/>
            <a:chExt cx="5254977" cy="759173"/>
          </a:xfrm>
          <a:solidFill>
            <a:schemeClr val="bg2">
              <a:lumMod val="75000"/>
            </a:schemeClr>
          </a:solidFill>
        </p:grpSpPr>
        <p:grpSp>
          <p:nvGrpSpPr>
            <p:cNvPr id="99" name="Group 98"/>
            <p:cNvGrpSpPr/>
            <p:nvPr/>
          </p:nvGrpSpPr>
          <p:grpSpPr>
            <a:xfrm>
              <a:off x="6517925" y="3445123"/>
              <a:ext cx="759173" cy="759173"/>
              <a:chOff x="6582320" y="3445123"/>
              <a:chExt cx="759173" cy="759173"/>
            </a:xfrm>
            <a:grpFill/>
          </p:grpSpPr>
          <p:sp>
            <p:nvSpPr>
              <p:cNvPr id="103" name="Teardrop 102"/>
              <p:cNvSpPr/>
              <p:nvPr/>
            </p:nvSpPr>
            <p:spPr>
              <a:xfrm rot="10800000">
                <a:off x="6582320" y="3445123"/>
                <a:ext cx="759173" cy="759173"/>
              </a:xfrm>
              <a:prstGeom prst="teardrop">
                <a:avLst>
                  <a:gd name="adj" fmla="val 8497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104" name="TextBox 103"/>
              <p:cNvSpPr txBox="1"/>
              <p:nvPr/>
            </p:nvSpPr>
            <p:spPr>
              <a:xfrm>
                <a:off x="6845083" y="3640043"/>
                <a:ext cx="233647" cy="400109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 smtClean="0">
                    <a:solidFill>
                      <a:schemeClr val="bg1"/>
                    </a:solidFill>
                  </a:rPr>
                  <a:t>6</a:t>
                </a:r>
                <a:endParaRPr lang="en-US" sz="135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01" name="TextBox 100"/>
            <p:cNvSpPr txBox="1"/>
            <p:nvPr/>
          </p:nvSpPr>
          <p:spPr>
            <a:xfrm>
              <a:off x="7398194" y="3570858"/>
              <a:ext cx="4374708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bg2">
                      <a:lumMod val="75000"/>
                    </a:schemeClr>
                  </a:solidFill>
                </a:rPr>
                <a:t>Conclusion &amp; Future Work</a:t>
              </a:r>
              <a:endParaRPr lang="en-US" sz="20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105" name="Group 104"/>
          <p:cNvGrpSpPr/>
          <p:nvPr/>
        </p:nvGrpSpPr>
        <p:grpSpPr>
          <a:xfrm>
            <a:off x="4456644" y="4586295"/>
            <a:ext cx="3740303" cy="569380"/>
            <a:chOff x="6517924" y="4802726"/>
            <a:chExt cx="4987069" cy="759173"/>
          </a:xfrm>
          <a:solidFill>
            <a:schemeClr val="bg2">
              <a:lumMod val="75000"/>
            </a:schemeClr>
          </a:solidFill>
        </p:grpSpPr>
        <p:grpSp>
          <p:nvGrpSpPr>
            <p:cNvPr id="106" name="Group 105"/>
            <p:cNvGrpSpPr/>
            <p:nvPr/>
          </p:nvGrpSpPr>
          <p:grpSpPr>
            <a:xfrm>
              <a:off x="6517924" y="4802726"/>
              <a:ext cx="759173" cy="759173"/>
              <a:chOff x="6582319" y="4802726"/>
              <a:chExt cx="759173" cy="759173"/>
            </a:xfrm>
            <a:grpFill/>
          </p:grpSpPr>
          <p:sp>
            <p:nvSpPr>
              <p:cNvPr id="110" name="Teardrop 109"/>
              <p:cNvSpPr/>
              <p:nvPr/>
            </p:nvSpPr>
            <p:spPr>
              <a:xfrm rot="10800000">
                <a:off x="6582319" y="4802726"/>
                <a:ext cx="759173" cy="759173"/>
              </a:xfrm>
              <a:prstGeom prst="teardrop">
                <a:avLst>
                  <a:gd name="adj" fmla="val 8497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111" name="TextBox 110"/>
              <p:cNvSpPr txBox="1"/>
              <p:nvPr/>
            </p:nvSpPr>
            <p:spPr>
              <a:xfrm>
                <a:off x="6845082" y="4996446"/>
                <a:ext cx="233647" cy="400109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 smtClean="0">
                    <a:solidFill>
                      <a:schemeClr val="bg1"/>
                    </a:solidFill>
                  </a:rPr>
                  <a:t>7</a:t>
                </a:r>
                <a:endParaRPr lang="en-US" sz="135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08" name="TextBox 107"/>
            <p:cNvSpPr txBox="1"/>
            <p:nvPr/>
          </p:nvSpPr>
          <p:spPr>
            <a:xfrm>
              <a:off x="7439386" y="4890307"/>
              <a:ext cx="4065607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bg2">
                      <a:lumMod val="75000"/>
                    </a:schemeClr>
                  </a:solidFill>
                </a:rPr>
                <a:t>Demonstration</a:t>
              </a:r>
              <a:endParaRPr lang="en-US" sz="24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113" name="Group 112"/>
          <p:cNvGrpSpPr/>
          <p:nvPr/>
        </p:nvGrpSpPr>
        <p:grpSpPr>
          <a:xfrm>
            <a:off x="825246" y="5125942"/>
            <a:ext cx="3828469" cy="569380"/>
            <a:chOff x="6517926" y="2087521"/>
            <a:chExt cx="5104624" cy="759173"/>
          </a:xfrm>
          <a:solidFill>
            <a:schemeClr val="bg2">
              <a:lumMod val="75000"/>
            </a:schemeClr>
          </a:solidFill>
        </p:grpSpPr>
        <p:grpSp>
          <p:nvGrpSpPr>
            <p:cNvPr id="114" name="Group 113"/>
            <p:cNvGrpSpPr/>
            <p:nvPr/>
          </p:nvGrpSpPr>
          <p:grpSpPr>
            <a:xfrm>
              <a:off x="6517926" y="2087521"/>
              <a:ext cx="759173" cy="759173"/>
              <a:chOff x="6582321" y="2087521"/>
              <a:chExt cx="759173" cy="759173"/>
            </a:xfrm>
            <a:grpFill/>
          </p:grpSpPr>
          <p:sp>
            <p:nvSpPr>
              <p:cNvPr id="116" name="Teardrop 115"/>
              <p:cNvSpPr/>
              <p:nvPr/>
            </p:nvSpPr>
            <p:spPr>
              <a:xfrm rot="10800000">
                <a:off x="6582321" y="2087521"/>
                <a:ext cx="759173" cy="759173"/>
              </a:xfrm>
              <a:prstGeom prst="teardrop">
                <a:avLst>
                  <a:gd name="adj" fmla="val 8497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117" name="TextBox 116"/>
              <p:cNvSpPr txBox="1"/>
              <p:nvPr/>
            </p:nvSpPr>
            <p:spPr>
              <a:xfrm>
                <a:off x="6845082" y="2281525"/>
                <a:ext cx="233647" cy="400109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>
                    <a:solidFill>
                      <a:schemeClr val="bg1"/>
                    </a:solidFill>
                  </a:rPr>
                  <a:t>4</a:t>
                </a:r>
              </a:p>
            </p:txBody>
          </p:sp>
        </p:grpSp>
        <p:sp>
          <p:nvSpPr>
            <p:cNvPr id="115" name="TextBox 114"/>
            <p:cNvSpPr txBox="1"/>
            <p:nvPr/>
          </p:nvSpPr>
          <p:spPr>
            <a:xfrm>
              <a:off x="7474555" y="2214839"/>
              <a:ext cx="4147995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bg2">
                      <a:lumMod val="75000"/>
                    </a:schemeClr>
                  </a:solidFill>
                </a:rPr>
                <a:t>Methodology</a:t>
              </a:r>
              <a:endParaRPr lang="en-US" sz="20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sp>
        <p:nvSpPr>
          <p:cNvPr id="119" name="TextBox 118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Agenda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grpSp>
        <p:nvGrpSpPr>
          <p:cNvPr id="52" name="Group 51"/>
          <p:cNvGrpSpPr/>
          <p:nvPr/>
        </p:nvGrpSpPr>
        <p:grpSpPr>
          <a:xfrm>
            <a:off x="857608" y="4178053"/>
            <a:ext cx="3713926" cy="569380"/>
            <a:chOff x="904881" y="4802726"/>
            <a:chExt cx="4951900" cy="759173"/>
          </a:xfrm>
        </p:grpSpPr>
        <p:grpSp>
          <p:nvGrpSpPr>
            <p:cNvPr id="53" name="Group 52"/>
            <p:cNvGrpSpPr/>
            <p:nvPr/>
          </p:nvGrpSpPr>
          <p:grpSpPr>
            <a:xfrm>
              <a:off x="904881" y="4802726"/>
              <a:ext cx="759173" cy="759173"/>
              <a:chOff x="969276" y="4802726"/>
              <a:chExt cx="759173" cy="759173"/>
            </a:xfrm>
          </p:grpSpPr>
          <p:sp>
            <p:nvSpPr>
              <p:cNvPr id="55" name="Teardrop 54"/>
              <p:cNvSpPr/>
              <p:nvPr/>
            </p:nvSpPr>
            <p:spPr>
              <a:xfrm rot="10800000">
                <a:off x="969276" y="4802726"/>
                <a:ext cx="759173" cy="759173"/>
              </a:xfrm>
              <a:prstGeom prst="teardrop">
                <a:avLst>
                  <a:gd name="adj" fmla="val 84975"/>
                </a:avLst>
              </a:prstGeom>
              <a:solidFill>
                <a:srgbClr val="C00000">
                  <a:alpha val="9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56" name="TextBox 55"/>
              <p:cNvSpPr txBox="1"/>
              <p:nvPr/>
            </p:nvSpPr>
            <p:spPr>
              <a:xfrm>
                <a:off x="1232040" y="4996446"/>
                <a:ext cx="233647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>
                    <a:solidFill>
                      <a:schemeClr val="bg1"/>
                    </a:solidFill>
                  </a:rPr>
                  <a:t>3</a:t>
                </a:r>
              </a:p>
            </p:txBody>
          </p:sp>
        </p:grpSp>
        <p:sp>
          <p:nvSpPr>
            <p:cNvPr id="54" name="TextBox 53"/>
            <p:cNvSpPr txBox="1"/>
            <p:nvPr/>
          </p:nvSpPr>
          <p:spPr>
            <a:xfrm>
              <a:off x="1791174" y="4915573"/>
              <a:ext cx="4065607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Background</a:t>
              </a:r>
              <a:endPara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206496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13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523851"/>
              <a:ext cx="69207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Background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Event Log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sp>
        <p:nvSpPr>
          <p:cNvPr id="95" name="Content Placeholder 2"/>
          <p:cNvSpPr txBox="1">
            <a:spLocks/>
          </p:cNvSpPr>
          <p:nvPr/>
        </p:nvSpPr>
        <p:spPr>
          <a:xfrm>
            <a:off x="2991220" y="1569788"/>
            <a:ext cx="5959221" cy="3928535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/>
              <a:t>Outputs of the software systems like Enterprise Resource Planning (ERP) or Business Process Management (BPM)</a:t>
            </a:r>
            <a:endParaRPr lang="en-US" sz="2400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1590" b="33353"/>
          <a:stretch/>
        </p:blipFill>
        <p:spPr>
          <a:xfrm>
            <a:off x="3613070" y="2997481"/>
            <a:ext cx="4715519" cy="312453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421" y="2726631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78417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14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523851"/>
              <a:ext cx="69842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Background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Event Log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627" y="1857411"/>
            <a:ext cx="7105678" cy="436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28012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15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523851"/>
              <a:ext cx="67556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Background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Process Modeling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sp>
        <p:nvSpPr>
          <p:cNvPr id="95" name="Content Placeholder 2"/>
          <p:cNvSpPr txBox="1">
            <a:spLocks/>
          </p:cNvSpPr>
          <p:nvPr/>
        </p:nvSpPr>
        <p:spPr>
          <a:xfrm>
            <a:off x="524145" y="2014330"/>
            <a:ext cx="7791180" cy="110699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Workflow Net</a:t>
            </a:r>
          </a:p>
          <a:p>
            <a:pPr lvl="1"/>
            <a:r>
              <a:rPr lang="en-US" sz="2000" dirty="0" smtClean="0"/>
              <a:t>Petri net with a start node, end node and connectedness</a:t>
            </a:r>
          </a:p>
          <a:p>
            <a:pPr lvl="1"/>
            <a:endParaRPr lang="en-US" sz="24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675" y="3398320"/>
            <a:ext cx="6288482" cy="1709890"/>
          </a:xfrm>
          <a:prstGeom prst="rect">
            <a:avLst/>
          </a:prstGeom>
        </p:spPr>
      </p:pic>
      <p:sp>
        <p:nvSpPr>
          <p:cNvPr id="25" name="Content Placeholder 2"/>
          <p:cNvSpPr txBox="1">
            <a:spLocks/>
          </p:cNvSpPr>
          <p:nvPr/>
        </p:nvSpPr>
        <p:spPr>
          <a:xfrm>
            <a:off x="786122" y="5416860"/>
            <a:ext cx="7791180" cy="110699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1800" dirty="0" smtClean="0"/>
              <a:t>Mathematical background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32752422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16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523851"/>
              <a:ext cx="68699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Background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Process Modeling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sp>
        <p:nvSpPr>
          <p:cNvPr id="95" name="Content Placeholder 2"/>
          <p:cNvSpPr txBox="1">
            <a:spLocks/>
          </p:cNvSpPr>
          <p:nvPr/>
        </p:nvSpPr>
        <p:spPr>
          <a:xfrm>
            <a:off x="524145" y="2014330"/>
            <a:ext cx="7791180" cy="110699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Business Process Modelling Notation (BPMN)</a:t>
            </a:r>
          </a:p>
          <a:p>
            <a:pPr lvl="1"/>
            <a:r>
              <a:rPr lang="en-US" sz="2000" dirty="0" smtClean="0"/>
              <a:t>Standardized and easy to understand by stakeholders</a:t>
            </a:r>
          </a:p>
          <a:p>
            <a:pPr lvl="1"/>
            <a:endParaRPr lang="en-US" sz="2400" dirty="0"/>
          </a:p>
        </p:txBody>
      </p:sp>
      <p:sp>
        <p:nvSpPr>
          <p:cNvPr id="25" name="Content Placeholder 2"/>
          <p:cNvSpPr txBox="1">
            <a:spLocks/>
          </p:cNvSpPr>
          <p:nvPr/>
        </p:nvSpPr>
        <p:spPr>
          <a:xfrm>
            <a:off x="786122" y="5416860"/>
            <a:ext cx="7791180" cy="110699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1800" dirty="0" smtClean="0"/>
              <a:t>Business oriented</a:t>
            </a:r>
            <a:endParaRPr lang="en-US" sz="1800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273" y="3121321"/>
            <a:ext cx="6325583" cy="1919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673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17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523851"/>
              <a:ext cx="68064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Background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Process Discovery 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sp>
        <p:nvSpPr>
          <p:cNvPr id="95" name="Content Placeholder 2"/>
          <p:cNvSpPr txBox="1">
            <a:spLocks/>
          </p:cNvSpPr>
          <p:nvPr/>
        </p:nvSpPr>
        <p:spPr>
          <a:xfrm>
            <a:off x="2980251" y="1811132"/>
            <a:ext cx="5959221" cy="3928535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One of the most challenging tasks is to construct a process model based on the behavior in the event </a:t>
            </a:r>
            <a:r>
              <a:rPr lang="en-US" sz="2400" dirty="0" smtClean="0"/>
              <a:t>logs</a:t>
            </a:r>
            <a:endParaRPr lang="tr-TR" sz="2400" dirty="0" smtClean="0"/>
          </a:p>
          <a:p>
            <a:endParaRPr lang="en-US" sz="2400" dirty="0" smtClean="0"/>
          </a:p>
          <a:p>
            <a:r>
              <a:rPr lang="en-US" sz="2400" dirty="0">
                <a:solidFill>
                  <a:srgbClr val="C00000"/>
                </a:solidFill>
              </a:rPr>
              <a:t>Inductive Miner Infrequent (</a:t>
            </a:r>
            <a:r>
              <a:rPr lang="en-US" sz="2400" i="1" dirty="0" err="1">
                <a:solidFill>
                  <a:srgbClr val="C00000"/>
                </a:solidFill>
              </a:rPr>
              <a:t>IMi</a:t>
            </a:r>
            <a:r>
              <a:rPr lang="en-US" sz="2400" dirty="0">
                <a:solidFill>
                  <a:srgbClr val="C00000"/>
                </a:solidFill>
              </a:rPr>
              <a:t>) </a:t>
            </a:r>
            <a:r>
              <a:rPr lang="en-US" sz="2400" dirty="0" smtClean="0"/>
              <a:t>is </a:t>
            </a:r>
            <a:r>
              <a:rPr lang="en-US" sz="2400" dirty="0" smtClean="0"/>
              <a:t>used since it is </a:t>
            </a:r>
            <a:r>
              <a:rPr lang="en-US" sz="2400" dirty="0" smtClean="0">
                <a:solidFill>
                  <a:srgbClr val="C00000"/>
                </a:solidFill>
              </a:rPr>
              <a:t>simple</a:t>
            </a:r>
            <a:r>
              <a:rPr lang="en-US" sz="2400" dirty="0" smtClean="0"/>
              <a:t>, </a:t>
            </a:r>
            <a:r>
              <a:rPr lang="en-US" sz="2400" dirty="0" smtClean="0">
                <a:solidFill>
                  <a:srgbClr val="C00000"/>
                </a:solidFill>
              </a:rPr>
              <a:t>highly applicable </a:t>
            </a:r>
            <a:r>
              <a:rPr lang="en-US" sz="2400" dirty="0" smtClean="0"/>
              <a:t>and </a:t>
            </a:r>
            <a:r>
              <a:rPr lang="en-US" sz="2400" dirty="0" smtClean="0">
                <a:solidFill>
                  <a:srgbClr val="C00000"/>
                </a:solidFill>
              </a:rPr>
              <a:t>configurable</a:t>
            </a:r>
            <a:r>
              <a:rPr lang="tr-TR" sz="2400" dirty="0" smtClean="0">
                <a:solidFill>
                  <a:srgbClr val="C00000"/>
                </a:solidFill>
              </a:rPr>
              <a:t> </a:t>
            </a:r>
            <a:r>
              <a:rPr lang="tr-TR" sz="2400" dirty="0" err="1" smtClean="0">
                <a:solidFill>
                  <a:srgbClr val="C00000"/>
                </a:solidFill>
              </a:rPr>
              <a:t>to</a:t>
            </a:r>
            <a:r>
              <a:rPr lang="tr-TR" sz="2400" dirty="0" smtClean="0">
                <a:solidFill>
                  <a:srgbClr val="C00000"/>
                </a:solidFill>
              </a:rPr>
              <a:t> </a:t>
            </a:r>
            <a:r>
              <a:rPr lang="tr-TR" sz="2400" dirty="0" err="1" smtClean="0">
                <a:solidFill>
                  <a:srgbClr val="C00000"/>
                </a:solidFill>
              </a:rPr>
              <a:t>handle</a:t>
            </a:r>
            <a:r>
              <a:rPr lang="tr-TR" sz="2400" dirty="0" smtClean="0">
                <a:solidFill>
                  <a:srgbClr val="C00000"/>
                </a:solidFill>
              </a:rPr>
              <a:t> </a:t>
            </a:r>
            <a:r>
              <a:rPr lang="tr-TR" sz="2400" dirty="0" err="1" smtClean="0">
                <a:solidFill>
                  <a:srgbClr val="C00000"/>
                </a:solidFill>
              </a:rPr>
              <a:t>noise</a:t>
            </a:r>
            <a:endParaRPr lang="en-US" sz="2400" dirty="0" smtClean="0">
              <a:solidFill>
                <a:srgbClr val="C00000"/>
              </a:solidFill>
            </a:endParaRPr>
          </a:p>
          <a:p>
            <a:pPr lvl="1"/>
            <a:r>
              <a:rPr lang="en-US" sz="2000" dirty="0" smtClean="0"/>
              <a:t>Block-structured Workflow Nets</a:t>
            </a:r>
          </a:p>
          <a:p>
            <a:pPr lvl="1"/>
            <a:r>
              <a:rPr lang="en-US" sz="2000" dirty="0" err="1" smtClean="0"/>
              <a:t>Rediscoverability</a:t>
            </a:r>
            <a:endParaRPr lang="en-US" sz="2000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716" y="2543175"/>
            <a:ext cx="2438400" cy="243840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5543558" y="4610298"/>
            <a:ext cx="7310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600" dirty="0" smtClean="0">
                <a:solidFill>
                  <a:schemeClr val="bg2">
                    <a:lumMod val="75000"/>
                  </a:schemeClr>
                </a:solidFill>
              </a:rPr>
              <a:t>[19]</a:t>
            </a:r>
            <a:endParaRPr lang="tr-TR" sz="1600" dirty="0"/>
          </a:p>
        </p:txBody>
      </p:sp>
      <p:sp>
        <p:nvSpPr>
          <p:cNvPr id="21" name="TextBox 20"/>
          <p:cNvSpPr txBox="1"/>
          <p:nvPr/>
        </p:nvSpPr>
        <p:spPr>
          <a:xfrm>
            <a:off x="6886286" y="4251196"/>
            <a:ext cx="7310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600" dirty="0" smtClean="0">
                <a:solidFill>
                  <a:schemeClr val="bg2">
                    <a:lumMod val="75000"/>
                  </a:schemeClr>
                </a:solidFill>
              </a:rPr>
              <a:t>[20]</a:t>
            </a:r>
            <a:endParaRPr lang="tr-TR" sz="1600" dirty="0"/>
          </a:p>
        </p:txBody>
      </p:sp>
    </p:spTree>
    <p:extLst>
      <p:ext uri="{BB962C8B-B14F-4D97-AF65-F5344CB8AC3E}">
        <p14:creationId xmlns:p14="http://schemas.microsoft.com/office/powerpoint/2010/main" val="160645179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6069" y="3898011"/>
            <a:ext cx="1214183" cy="1214183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1"/>
            <a:chOff x="192628" y="6497760"/>
            <a:chExt cx="8806629" cy="303091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18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523852"/>
              <a:ext cx="67048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Background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Process Performance Analysis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sp>
        <p:nvSpPr>
          <p:cNvPr id="95" name="Content Placeholder 2"/>
          <p:cNvSpPr txBox="1">
            <a:spLocks/>
          </p:cNvSpPr>
          <p:nvPr/>
        </p:nvSpPr>
        <p:spPr>
          <a:xfrm>
            <a:off x="404570" y="1884910"/>
            <a:ext cx="8534902" cy="989143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Discover relationships between event logs and process models for conformance and performance analysis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310137" y="3511841"/>
            <a:ext cx="8380608" cy="1987820"/>
            <a:chOff x="310137" y="3511841"/>
            <a:chExt cx="8380608" cy="1987820"/>
          </a:xfrm>
        </p:grpSpPr>
        <p:sp>
          <p:nvSpPr>
            <p:cNvPr id="21" name="Oval 20"/>
            <p:cNvSpPr/>
            <p:nvPr/>
          </p:nvSpPr>
          <p:spPr>
            <a:xfrm>
              <a:off x="2619022" y="3541812"/>
              <a:ext cx="1957849" cy="1957849"/>
            </a:xfrm>
            <a:prstGeom prst="ellipse">
              <a:avLst/>
            </a:prstGeom>
            <a:noFill/>
            <a:ln w="1238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 dirty="0"/>
            </a:p>
          </p:txBody>
        </p:sp>
        <p:sp>
          <p:nvSpPr>
            <p:cNvPr id="22" name="Oval 21"/>
            <p:cNvSpPr/>
            <p:nvPr/>
          </p:nvSpPr>
          <p:spPr>
            <a:xfrm>
              <a:off x="4358209" y="3513862"/>
              <a:ext cx="1957849" cy="1957849"/>
            </a:xfrm>
            <a:prstGeom prst="ellipse">
              <a:avLst/>
            </a:prstGeom>
            <a:noFill/>
            <a:ln w="1238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 dirty="0"/>
            </a:p>
          </p:txBody>
        </p:sp>
        <p:sp>
          <p:nvSpPr>
            <p:cNvPr id="26" name="Oval 25"/>
            <p:cNvSpPr/>
            <p:nvPr/>
          </p:nvSpPr>
          <p:spPr>
            <a:xfrm>
              <a:off x="3041367" y="3984489"/>
              <a:ext cx="1113158" cy="1113158"/>
            </a:xfrm>
            <a:prstGeom prst="ellipse">
              <a:avLst/>
            </a:prstGeom>
            <a:noFill/>
            <a:ln w="889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 dirty="0"/>
            </a:p>
          </p:txBody>
        </p:sp>
        <p:sp>
          <p:nvSpPr>
            <p:cNvPr id="27" name="Oval 26"/>
            <p:cNvSpPr/>
            <p:nvPr/>
          </p:nvSpPr>
          <p:spPr>
            <a:xfrm>
              <a:off x="4796270" y="3983369"/>
              <a:ext cx="1113158" cy="1113158"/>
            </a:xfrm>
            <a:prstGeom prst="ellipse">
              <a:avLst/>
            </a:prstGeom>
            <a:noFill/>
            <a:ln w="889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 dirty="0"/>
            </a:p>
          </p:txBody>
        </p:sp>
        <p:sp>
          <p:nvSpPr>
            <p:cNvPr id="28" name="Oval 27"/>
            <p:cNvSpPr/>
            <p:nvPr/>
          </p:nvSpPr>
          <p:spPr>
            <a:xfrm>
              <a:off x="3814285" y="3811813"/>
              <a:ext cx="1402937" cy="136523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 smtClean="0"/>
                <a:t>Alignment</a:t>
              </a:r>
              <a:endParaRPr lang="en-US" sz="1200" b="1" dirty="0"/>
            </a:p>
          </p:txBody>
        </p:sp>
        <p:grpSp>
          <p:nvGrpSpPr>
            <p:cNvPr id="29" name="Group 28"/>
            <p:cNvGrpSpPr/>
            <p:nvPr/>
          </p:nvGrpSpPr>
          <p:grpSpPr>
            <a:xfrm>
              <a:off x="5746677" y="3541815"/>
              <a:ext cx="2934935" cy="569381"/>
              <a:chOff x="7662237" y="2677454"/>
              <a:chExt cx="3913247" cy="759173"/>
            </a:xfrm>
          </p:grpSpPr>
          <p:sp>
            <p:nvSpPr>
              <p:cNvPr id="30" name="Teardrop 29"/>
              <p:cNvSpPr/>
              <p:nvPr/>
            </p:nvSpPr>
            <p:spPr>
              <a:xfrm>
                <a:off x="7662237" y="2677454"/>
                <a:ext cx="759173" cy="759173"/>
              </a:xfrm>
              <a:prstGeom prst="teardrop">
                <a:avLst>
                  <a:gd name="adj" fmla="val 84975"/>
                </a:avLst>
              </a:prstGeom>
              <a:solidFill>
                <a:srgbClr val="94BA4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b="1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8613410" y="2699615"/>
                <a:ext cx="2962074" cy="4514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Distance Function</a:t>
                </a:r>
                <a:endParaRPr 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grpSp>
          <p:nvGrpSpPr>
            <p:cNvPr id="35" name="Group 34"/>
            <p:cNvGrpSpPr/>
            <p:nvPr/>
          </p:nvGrpSpPr>
          <p:grpSpPr>
            <a:xfrm>
              <a:off x="5746678" y="4915005"/>
              <a:ext cx="2944067" cy="569380"/>
              <a:chOff x="7662237" y="4508373"/>
              <a:chExt cx="3925422" cy="759173"/>
            </a:xfrm>
          </p:grpSpPr>
          <p:sp>
            <p:nvSpPr>
              <p:cNvPr id="36" name="Teardrop 35"/>
              <p:cNvSpPr/>
              <p:nvPr/>
            </p:nvSpPr>
            <p:spPr>
              <a:xfrm rot="5400000">
                <a:off x="7662237" y="4508373"/>
                <a:ext cx="759173" cy="759173"/>
              </a:xfrm>
              <a:prstGeom prst="teardrop">
                <a:avLst>
                  <a:gd name="adj" fmla="val 84975"/>
                </a:avLst>
              </a:prstGeom>
              <a:solidFill>
                <a:srgbClr val="C139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b="1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8625585" y="4688219"/>
                <a:ext cx="2962074" cy="4514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Optimal Alignment</a:t>
                </a:r>
                <a:endParaRPr 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grpSp>
          <p:nvGrpSpPr>
            <p:cNvPr id="41" name="Group 40"/>
            <p:cNvGrpSpPr/>
            <p:nvPr/>
          </p:nvGrpSpPr>
          <p:grpSpPr>
            <a:xfrm>
              <a:off x="310137" y="3511841"/>
              <a:ext cx="2955695" cy="569380"/>
              <a:chOff x="413515" y="2637495"/>
              <a:chExt cx="3940926" cy="759173"/>
            </a:xfrm>
          </p:grpSpPr>
          <p:sp>
            <p:nvSpPr>
              <p:cNvPr id="42" name="Teardrop 41"/>
              <p:cNvSpPr/>
              <p:nvPr/>
            </p:nvSpPr>
            <p:spPr>
              <a:xfrm rot="16200000">
                <a:off x="3595268" y="2637495"/>
                <a:ext cx="759173" cy="759173"/>
              </a:xfrm>
              <a:prstGeom prst="teardrop">
                <a:avLst>
                  <a:gd name="adj" fmla="val 84975"/>
                </a:avLst>
              </a:prstGeom>
              <a:solidFill>
                <a:srgbClr val="2A80B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b="1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45" name="TextBox 44"/>
              <p:cNvSpPr txBox="1"/>
              <p:nvPr/>
            </p:nvSpPr>
            <p:spPr>
              <a:xfrm>
                <a:off x="413515" y="2641505"/>
                <a:ext cx="2962076" cy="4514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6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Move event log</a:t>
                </a:r>
                <a:endParaRPr 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grpSp>
          <p:nvGrpSpPr>
            <p:cNvPr id="47" name="Group 46"/>
            <p:cNvGrpSpPr/>
            <p:nvPr/>
          </p:nvGrpSpPr>
          <p:grpSpPr>
            <a:xfrm>
              <a:off x="404570" y="4911461"/>
              <a:ext cx="2857832" cy="569380"/>
              <a:chOff x="539426" y="4503653"/>
              <a:chExt cx="3810442" cy="759173"/>
            </a:xfrm>
          </p:grpSpPr>
          <p:sp>
            <p:nvSpPr>
              <p:cNvPr id="48" name="Teardrop 47"/>
              <p:cNvSpPr/>
              <p:nvPr/>
            </p:nvSpPr>
            <p:spPr>
              <a:xfrm rot="10800000">
                <a:off x="3590695" y="4503653"/>
                <a:ext cx="759173" cy="759173"/>
              </a:xfrm>
              <a:prstGeom prst="teardrop">
                <a:avLst>
                  <a:gd name="adj" fmla="val 84975"/>
                </a:avLst>
              </a:prstGeom>
              <a:solidFill>
                <a:srgbClr val="F397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b="1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51" name="TextBox 50"/>
              <p:cNvSpPr txBox="1"/>
              <p:nvPr/>
            </p:nvSpPr>
            <p:spPr>
              <a:xfrm>
                <a:off x="539426" y="4688228"/>
                <a:ext cx="2962074" cy="4514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6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Move process model</a:t>
                </a:r>
                <a:endParaRPr 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253" y="3927991"/>
            <a:ext cx="1047312" cy="1047312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6094554" y="2318536"/>
            <a:ext cx="7310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600" dirty="0" smtClean="0">
                <a:solidFill>
                  <a:schemeClr val="bg2">
                    <a:lumMod val="75000"/>
                  </a:schemeClr>
                </a:solidFill>
              </a:rPr>
              <a:t>[21]</a:t>
            </a:r>
            <a:endParaRPr lang="tr-TR" sz="1600" dirty="0"/>
          </a:p>
        </p:txBody>
      </p:sp>
    </p:spTree>
    <p:extLst>
      <p:ext uri="{BB962C8B-B14F-4D97-AF65-F5344CB8AC3E}">
        <p14:creationId xmlns:p14="http://schemas.microsoft.com/office/powerpoint/2010/main" val="135524572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19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523851"/>
              <a:ext cx="71493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Background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Mismatch Patterns in Process Models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sp>
        <p:nvSpPr>
          <p:cNvPr id="95" name="Content Placeholder 2"/>
          <p:cNvSpPr txBox="1">
            <a:spLocks/>
          </p:cNvSpPr>
          <p:nvPr/>
        </p:nvSpPr>
        <p:spPr>
          <a:xfrm>
            <a:off x="2991220" y="2128626"/>
            <a:ext cx="5959221" cy="3928535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/>
              <a:t>Patterns  for frequent mismatches between the similar process models by </a:t>
            </a:r>
            <a:r>
              <a:rPr lang="en-US" sz="2000" dirty="0" err="1" smtClean="0"/>
              <a:t>Dijkman</a:t>
            </a:r>
            <a:endParaRPr lang="en-US" sz="2000" dirty="0" smtClean="0"/>
          </a:p>
        </p:txBody>
      </p:sp>
      <p:grpSp>
        <p:nvGrpSpPr>
          <p:cNvPr id="25" name="Group 24"/>
          <p:cNvGrpSpPr/>
          <p:nvPr/>
        </p:nvGrpSpPr>
        <p:grpSpPr>
          <a:xfrm>
            <a:off x="3207067" y="4061893"/>
            <a:ext cx="1730327" cy="524193"/>
            <a:chOff x="1910348" y="2046943"/>
            <a:chExt cx="4147993" cy="698925"/>
          </a:xfrm>
        </p:grpSpPr>
        <p:sp>
          <p:nvSpPr>
            <p:cNvPr id="26" name="TextBox 25"/>
            <p:cNvSpPr txBox="1"/>
            <p:nvPr/>
          </p:nvSpPr>
          <p:spPr>
            <a:xfrm>
              <a:off x="1910348" y="2046943"/>
              <a:ext cx="4147993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accent2">
                      <a:lumMod val="75000"/>
                    </a:schemeClr>
                  </a:solidFill>
                </a:rPr>
                <a:t>Authorization</a:t>
              </a:r>
              <a:endParaRPr lang="en-US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910350" y="2335498"/>
              <a:ext cx="3544835" cy="4103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endParaRPr lang="en-US" sz="14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4932913" y="4063655"/>
            <a:ext cx="1730326" cy="862324"/>
            <a:chOff x="1910349" y="2046943"/>
            <a:chExt cx="4147992" cy="1149764"/>
          </a:xfrm>
        </p:grpSpPr>
        <p:sp>
          <p:nvSpPr>
            <p:cNvPr id="31" name="TextBox 30"/>
            <p:cNvSpPr txBox="1"/>
            <p:nvPr/>
          </p:nvSpPr>
          <p:spPr>
            <a:xfrm>
              <a:off x="1910349" y="2046943"/>
              <a:ext cx="4147992" cy="4924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accent2">
                      <a:lumMod val="75000"/>
                    </a:schemeClr>
                  </a:solidFill>
                </a:rPr>
                <a:t>Activity</a:t>
              </a:r>
              <a:endParaRPr lang="en-US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939519" y="2499081"/>
              <a:ext cx="4118820" cy="6976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just">
                <a:buFont typeface="Arial" panose="020B0604020202020204" pitchFamily="34" charset="0"/>
                <a:buChar char="•"/>
              </a:pPr>
              <a:r>
                <a:rPr lang="en-US" sz="1400" dirty="0" smtClean="0"/>
                <a:t>Skipped Activity</a:t>
              </a:r>
            </a:p>
            <a:p>
              <a:pPr marL="285750" indent="-285750" algn="just">
                <a:buFont typeface="Arial" panose="020B0604020202020204" pitchFamily="34" charset="0"/>
                <a:buChar char="•"/>
              </a:pPr>
              <a:r>
                <a:rPr lang="en-US" sz="1400" dirty="0" smtClean="0"/>
                <a:t>Refined Activity</a:t>
              </a:r>
              <a:endParaRPr lang="en-US" sz="1400" dirty="0"/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6658759" y="4074354"/>
            <a:ext cx="2181962" cy="2146407"/>
            <a:chOff x="1910346" y="2046943"/>
            <a:chExt cx="5230666" cy="2861875"/>
          </a:xfrm>
        </p:grpSpPr>
        <p:sp>
          <p:nvSpPr>
            <p:cNvPr id="36" name="TextBox 35"/>
            <p:cNvSpPr txBox="1"/>
            <p:nvPr/>
          </p:nvSpPr>
          <p:spPr>
            <a:xfrm>
              <a:off x="1910348" y="2046943"/>
              <a:ext cx="4147993" cy="4924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accent2">
                      <a:lumMod val="75000"/>
                    </a:schemeClr>
                  </a:solidFill>
                </a:rPr>
                <a:t>Control Flow</a:t>
              </a:r>
              <a:endParaRPr lang="en-US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1910346" y="2487642"/>
              <a:ext cx="5230666" cy="24211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 smtClean="0"/>
                <a:t>Activities at Different Moments in Processes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 smtClean="0"/>
                <a:t>Different Conditions for Occurrence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 smtClean="0"/>
                <a:t>Different Dependencies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 smtClean="0"/>
                <a:t>Additional Dependencies</a:t>
              </a:r>
            </a:p>
            <a:p>
              <a:endParaRPr lang="en-US" sz="14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0436" y="3226119"/>
            <a:ext cx="820408" cy="82040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4620" y="3261765"/>
            <a:ext cx="992197" cy="74927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33"/>
          <a:stretch/>
        </p:blipFill>
        <p:spPr>
          <a:xfrm>
            <a:off x="601397" y="2368352"/>
            <a:ext cx="2346378" cy="2385581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8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8250" y="3179058"/>
            <a:ext cx="831986" cy="831986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6940725" y="2460879"/>
            <a:ext cx="7310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600" dirty="0" smtClean="0">
                <a:solidFill>
                  <a:schemeClr val="bg2">
                    <a:lumMod val="75000"/>
                  </a:schemeClr>
                </a:solidFill>
              </a:rPr>
              <a:t>[14]</a:t>
            </a:r>
            <a:endParaRPr lang="tr-TR" sz="1600" dirty="0"/>
          </a:p>
        </p:txBody>
      </p:sp>
    </p:spTree>
    <p:extLst>
      <p:ext uri="{BB962C8B-B14F-4D97-AF65-F5344CB8AC3E}">
        <p14:creationId xmlns:p14="http://schemas.microsoft.com/office/powerpoint/2010/main" val="33847944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2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7" y="6523851"/>
              <a:ext cx="698250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cxnSp>
        <p:nvCxnSpPr>
          <p:cNvPr id="20" name="Straight Connector 19"/>
          <p:cNvCxnSpPr/>
          <p:nvPr/>
        </p:nvCxnSpPr>
        <p:spPr>
          <a:xfrm>
            <a:off x="642088" y="4148736"/>
            <a:ext cx="7808969" cy="0"/>
          </a:xfrm>
          <a:prstGeom prst="line">
            <a:avLst/>
          </a:prstGeom>
          <a:ln w="38100" cap="rnd">
            <a:solidFill>
              <a:schemeClr val="bg1">
                <a:lumMod val="85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572300" y="4518553"/>
            <a:ext cx="14451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</a:rPr>
              <a:t>B. Sc. Degree</a:t>
            </a:r>
            <a:endParaRPr 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3499028" y="4544418"/>
            <a:ext cx="209508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</a:rPr>
              <a:t>Business Process Management</a:t>
            </a: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</a:rPr>
              <a:t>JREAP-C (MIL-STD-3011)</a:t>
            </a:r>
            <a:endParaRPr 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7200442" y="4518552"/>
            <a:ext cx="14451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</a:rPr>
              <a:t>M. Sc. Degree</a:t>
            </a:r>
            <a:endParaRPr 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2278815" y="4515439"/>
            <a:ext cx="128302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</a:rPr>
              <a:t>Double-Major Degree</a:t>
            </a:r>
            <a:endParaRPr 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5568303" y="4544417"/>
            <a:ext cx="149289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</a:rPr>
              <a:t>SAP IT Operations Analytics</a:t>
            </a:r>
            <a:endParaRPr 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19755" y="2246800"/>
            <a:ext cx="1397725" cy="2205065"/>
            <a:chOff x="619755" y="2246800"/>
            <a:chExt cx="1397725" cy="2205065"/>
          </a:xfrm>
        </p:grpSpPr>
        <p:grpSp>
          <p:nvGrpSpPr>
            <p:cNvPr id="44" name="Group 43"/>
            <p:cNvGrpSpPr/>
            <p:nvPr/>
          </p:nvGrpSpPr>
          <p:grpSpPr>
            <a:xfrm>
              <a:off x="619755" y="2692821"/>
              <a:ext cx="1397725" cy="1759044"/>
              <a:chOff x="826340" y="2447429"/>
              <a:chExt cx="1863633" cy="2345393"/>
            </a:xfrm>
          </p:grpSpPr>
          <p:sp>
            <p:nvSpPr>
              <p:cNvPr id="45" name="TextBox 44"/>
              <p:cNvSpPr txBox="1"/>
              <p:nvPr/>
            </p:nvSpPr>
            <p:spPr>
              <a:xfrm>
                <a:off x="1353990" y="4444009"/>
                <a:ext cx="745058" cy="3488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2012</a:t>
                </a:r>
                <a:endParaRPr 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cxnSp>
            <p:nvCxnSpPr>
              <p:cNvPr id="46" name="Straight Connector 45"/>
              <p:cNvCxnSpPr/>
              <p:nvPr/>
            </p:nvCxnSpPr>
            <p:spPr>
              <a:xfrm>
                <a:off x="1726521" y="2837563"/>
                <a:ext cx="0" cy="1456883"/>
              </a:xfrm>
              <a:prstGeom prst="line">
                <a:avLst/>
              </a:prstGeom>
              <a:ln w="53975" cap="rnd">
                <a:solidFill>
                  <a:schemeClr val="bg1">
                    <a:lumMod val="7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Teardrop 47"/>
              <p:cNvSpPr/>
              <p:nvPr/>
            </p:nvSpPr>
            <p:spPr>
              <a:xfrm rot="10800000">
                <a:off x="1626925" y="4266059"/>
                <a:ext cx="211241" cy="211241"/>
              </a:xfrm>
              <a:prstGeom prst="teardrop">
                <a:avLst>
                  <a:gd name="adj" fmla="val 84975"/>
                </a:avLst>
              </a:prstGeom>
              <a:solidFill>
                <a:srgbClr val="2A80B9">
                  <a:alpha val="9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826340" y="2447429"/>
                <a:ext cx="1863633" cy="397364"/>
              </a:xfrm>
              <a:prstGeom prst="rect">
                <a:avLst/>
              </a:prstGeom>
              <a:solidFill>
                <a:srgbClr val="2A80B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b="1" dirty="0" smtClean="0"/>
                  <a:t>Industrial Engineering</a:t>
                </a:r>
                <a:endParaRPr lang="en-US" sz="1000" b="1" dirty="0"/>
              </a:p>
            </p:txBody>
          </p:sp>
        </p:grpSp>
        <p:pic>
          <p:nvPicPr>
            <p:cNvPr id="66" name="Picture 65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361" t="28526" r="50474" b="28179"/>
            <a:stretch/>
          </p:blipFill>
          <p:spPr>
            <a:xfrm>
              <a:off x="1075868" y="2246800"/>
              <a:ext cx="438045" cy="362411"/>
            </a:xfrm>
            <a:prstGeom prst="rect">
              <a:avLst/>
            </a:prstGeom>
          </p:spPr>
        </p:pic>
      </p:grpSp>
      <p:grpSp>
        <p:nvGrpSpPr>
          <p:cNvPr id="9" name="Group 8"/>
          <p:cNvGrpSpPr/>
          <p:nvPr/>
        </p:nvGrpSpPr>
        <p:grpSpPr>
          <a:xfrm>
            <a:off x="2264676" y="2688525"/>
            <a:ext cx="1366373" cy="1776932"/>
            <a:chOff x="2264676" y="2688525"/>
            <a:chExt cx="1366373" cy="1776932"/>
          </a:xfrm>
        </p:grpSpPr>
        <p:grpSp>
          <p:nvGrpSpPr>
            <p:cNvPr id="57" name="Group 56"/>
            <p:cNvGrpSpPr/>
            <p:nvPr/>
          </p:nvGrpSpPr>
          <p:grpSpPr>
            <a:xfrm>
              <a:off x="2264676" y="3165456"/>
              <a:ext cx="1366373" cy="1300001"/>
              <a:chOff x="3019568" y="3077608"/>
              <a:chExt cx="1748406" cy="1733336"/>
            </a:xfrm>
          </p:grpSpPr>
          <p:sp>
            <p:nvSpPr>
              <p:cNvPr id="58" name="TextBox 57"/>
              <p:cNvSpPr txBox="1"/>
              <p:nvPr/>
            </p:nvSpPr>
            <p:spPr>
              <a:xfrm>
                <a:off x="3512225" y="4462131"/>
                <a:ext cx="745058" cy="3488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2013</a:t>
                </a:r>
                <a:endParaRPr 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3019568" y="3077608"/>
                <a:ext cx="1748406" cy="397364"/>
              </a:xfrm>
              <a:prstGeom prst="rect">
                <a:avLst/>
              </a:prstGeom>
              <a:solidFill>
                <a:srgbClr val="F397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b="1" dirty="0" smtClean="0"/>
                  <a:t>Computer Engineering</a:t>
                </a:r>
                <a:endParaRPr lang="en-US" sz="1000" b="1" dirty="0"/>
              </a:p>
            </p:txBody>
          </p:sp>
          <p:cxnSp>
            <p:nvCxnSpPr>
              <p:cNvPr id="60" name="Straight Connector 59"/>
              <p:cNvCxnSpPr/>
              <p:nvPr/>
            </p:nvCxnSpPr>
            <p:spPr>
              <a:xfrm>
                <a:off x="3884755" y="3471989"/>
                <a:ext cx="0" cy="822457"/>
              </a:xfrm>
              <a:prstGeom prst="line">
                <a:avLst/>
              </a:prstGeom>
              <a:ln w="53975" cap="rnd">
                <a:solidFill>
                  <a:schemeClr val="bg1">
                    <a:lumMod val="7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1" name="Teardrop 60"/>
              <p:cNvSpPr/>
              <p:nvPr/>
            </p:nvSpPr>
            <p:spPr>
              <a:xfrm rot="10800000">
                <a:off x="3785159" y="4266059"/>
                <a:ext cx="211241" cy="211241"/>
              </a:xfrm>
              <a:prstGeom prst="teardrop">
                <a:avLst>
                  <a:gd name="adj" fmla="val 84975"/>
                </a:avLst>
              </a:prstGeom>
              <a:solidFill>
                <a:srgbClr val="F39712">
                  <a:alpha val="9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rgbClr val="2A80B9"/>
                  </a:solidFill>
                </a:endParaRPr>
              </a:p>
            </p:txBody>
          </p:sp>
        </p:grpSp>
        <p:pic>
          <p:nvPicPr>
            <p:cNvPr id="67" name="Picture 66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361" t="28526" r="50474" b="28179"/>
            <a:stretch/>
          </p:blipFill>
          <p:spPr>
            <a:xfrm>
              <a:off x="2701305" y="2688525"/>
              <a:ext cx="438045" cy="362411"/>
            </a:xfrm>
            <a:prstGeom prst="rect">
              <a:avLst/>
            </a:prstGeom>
          </p:spPr>
        </p:pic>
      </p:grpSp>
      <p:grpSp>
        <p:nvGrpSpPr>
          <p:cNvPr id="70" name="Group 69"/>
          <p:cNvGrpSpPr/>
          <p:nvPr/>
        </p:nvGrpSpPr>
        <p:grpSpPr>
          <a:xfrm>
            <a:off x="7227010" y="2183906"/>
            <a:ext cx="1311305" cy="2281553"/>
            <a:chOff x="7227010" y="2183906"/>
            <a:chExt cx="1311305" cy="2281553"/>
          </a:xfrm>
        </p:grpSpPr>
        <p:grpSp>
          <p:nvGrpSpPr>
            <p:cNvPr id="37" name="Group 36"/>
            <p:cNvGrpSpPr/>
            <p:nvPr/>
          </p:nvGrpSpPr>
          <p:grpSpPr>
            <a:xfrm>
              <a:off x="7227010" y="2691791"/>
              <a:ext cx="1311305" cy="1773668"/>
              <a:chOff x="9636014" y="2446053"/>
              <a:chExt cx="1748406" cy="2364890"/>
            </a:xfrm>
          </p:grpSpPr>
          <p:sp>
            <p:nvSpPr>
              <p:cNvPr id="38" name="TextBox 37"/>
              <p:cNvSpPr txBox="1"/>
              <p:nvPr/>
            </p:nvSpPr>
            <p:spPr>
              <a:xfrm>
                <a:off x="10191514" y="4462130"/>
                <a:ext cx="745058" cy="3488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2015</a:t>
                </a:r>
                <a:endParaRPr 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9636014" y="2446053"/>
                <a:ext cx="1748406" cy="397364"/>
              </a:xfrm>
              <a:prstGeom prst="rect">
                <a:avLst/>
              </a:prstGeom>
              <a:solidFill>
                <a:srgbClr val="C139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b="1" dirty="0" smtClean="0"/>
                  <a:t>Computer Engineering</a:t>
                </a:r>
                <a:endParaRPr lang="en-US" sz="900" b="1" dirty="0"/>
              </a:p>
            </p:txBody>
          </p:sp>
          <p:cxnSp>
            <p:nvCxnSpPr>
              <p:cNvPr id="40" name="Straight Connector 39"/>
              <p:cNvCxnSpPr/>
              <p:nvPr/>
            </p:nvCxnSpPr>
            <p:spPr>
              <a:xfrm>
                <a:off x="10564044" y="2837563"/>
                <a:ext cx="0" cy="1456883"/>
              </a:xfrm>
              <a:prstGeom prst="line">
                <a:avLst/>
              </a:prstGeom>
              <a:ln w="53975" cap="rnd">
                <a:solidFill>
                  <a:schemeClr val="bg1">
                    <a:lumMod val="7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Teardrop 40"/>
              <p:cNvSpPr/>
              <p:nvPr/>
            </p:nvSpPr>
            <p:spPr>
              <a:xfrm rot="10800000">
                <a:off x="10464448" y="4266059"/>
                <a:ext cx="211241" cy="211241"/>
              </a:xfrm>
              <a:prstGeom prst="teardrop">
                <a:avLst>
                  <a:gd name="adj" fmla="val 84975"/>
                </a:avLst>
              </a:prstGeom>
              <a:solidFill>
                <a:srgbClr val="C1392B">
                  <a:alpha val="9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rgbClr val="2A80B9"/>
                  </a:solidFill>
                </a:endParaRPr>
              </a:p>
            </p:txBody>
          </p:sp>
        </p:grpSp>
        <p:pic>
          <p:nvPicPr>
            <p:cNvPr id="68" name="Picture 67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361" t="28526" r="50474" b="28179"/>
            <a:stretch/>
          </p:blipFill>
          <p:spPr>
            <a:xfrm>
              <a:off x="7663639" y="2183906"/>
              <a:ext cx="438045" cy="362411"/>
            </a:xfrm>
            <a:prstGeom prst="rect">
              <a:avLst/>
            </a:prstGeom>
          </p:spPr>
        </p:pic>
      </p:grpSp>
      <p:grpSp>
        <p:nvGrpSpPr>
          <p:cNvPr id="69" name="Group 68"/>
          <p:cNvGrpSpPr/>
          <p:nvPr/>
        </p:nvGrpSpPr>
        <p:grpSpPr>
          <a:xfrm>
            <a:off x="3909597" y="2005389"/>
            <a:ext cx="1311305" cy="2460066"/>
            <a:chOff x="3909597" y="2005389"/>
            <a:chExt cx="1311305" cy="2460066"/>
          </a:xfrm>
        </p:grpSpPr>
        <p:grpSp>
          <p:nvGrpSpPr>
            <p:cNvPr id="21" name="Group 20"/>
            <p:cNvGrpSpPr/>
            <p:nvPr/>
          </p:nvGrpSpPr>
          <p:grpSpPr>
            <a:xfrm>
              <a:off x="3909597" y="2694961"/>
              <a:ext cx="1311305" cy="1770494"/>
              <a:chOff x="5212796" y="2450282"/>
              <a:chExt cx="1748406" cy="2360660"/>
            </a:xfrm>
          </p:grpSpPr>
          <p:sp>
            <p:nvSpPr>
              <p:cNvPr id="22" name="TextBox 21"/>
              <p:cNvSpPr txBox="1"/>
              <p:nvPr/>
            </p:nvSpPr>
            <p:spPr>
              <a:xfrm>
                <a:off x="5770757" y="4462129"/>
                <a:ext cx="745058" cy="3488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2013</a:t>
                </a:r>
                <a:endParaRPr 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5212796" y="2450282"/>
                <a:ext cx="1748406" cy="397364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b="1" dirty="0" err="1" smtClean="0"/>
                  <a:t>MilSOFT</a:t>
                </a:r>
                <a:endParaRPr lang="en-US" sz="1000" b="1" dirty="0"/>
              </a:p>
            </p:txBody>
          </p:sp>
          <p:cxnSp>
            <p:nvCxnSpPr>
              <p:cNvPr id="26" name="Straight Connector 25"/>
              <p:cNvCxnSpPr/>
              <p:nvPr/>
            </p:nvCxnSpPr>
            <p:spPr>
              <a:xfrm>
                <a:off x="6132901" y="2869541"/>
                <a:ext cx="0" cy="1456883"/>
              </a:xfrm>
              <a:prstGeom prst="line">
                <a:avLst/>
              </a:prstGeom>
              <a:ln w="53975" cap="rnd">
                <a:solidFill>
                  <a:schemeClr val="bg1">
                    <a:lumMod val="7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Teardrop 26"/>
              <p:cNvSpPr/>
              <p:nvPr/>
            </p:nvSpPr>
            <p:spPr>
              <a:xfrm rot="10800000">
                <a:off x="6033305" y="4269462"/>
                <a:ext cx="211241" cy="211241"/>
              </a:xfrm>
              <a:prstGeom prst="teardrop">
                <a:avLst>
                  <a:gd name="adj" fmla="val 84975"/>
                </a:avLst>
              </a:prstGeom>
              <a:solidFill>
                <a:schemeClr val="tx1">
                  <a:lumMod val="85000"/>
                  <a:lumOff val="15000"/>
                  <a:alpha val="9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rgbClr val="2A80B9"/>
                  </a:solidFill>
                </a:endParaRPr>
              </a:p>
            </p:txBody>
          </p:sp>
        </p:grpSp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6384" y="2005389"/>
              <a:ext cx="534969" cy="620946"/>
            </a:xfrm>
            <a:prstGeom prst="rect">
              <a:avLst/>
            </a:prstGeom>
          </p:spPr>
        </p:pic>
      </p:grpSp>
      <p:grpSp>
        <p:nvGrpSpPr>
          <p:cNvPr id="72" name="Group 71"/>
          <p:cNvGrpSpPr/>
          <p:nvPr/>
        </p:nvGrpSpPr>
        <p:grpSpPr>
          <a:xfrm>
            <a:off x="5568303" y="2639190"/>
            <a:ext cx="1311305" cy="1826269"/>
            <a:chOff x="5568303" y="2639190"/>
            <a:chExt cx="1311305" cy="1826269"/>
          </a:xfrm>
        </p:grpSpPr>
        <p:grpSp>
          <p:nvGrpSpPr>
            <p:cNvPr id="30" name="Group 29"/>
            <p:cNvGrpSpPr/>
            <p:nvPr/>
          </p:nvGrpSpPr>
          <p:grpSpPr>
            <a:xfrm>
              <a:off x="5568303" y="3163219"/>
              <a:ext cx="1311305" cy="1302240"/>
              <a:chOff x="7424396" y="3074622"/>
              <a:chExt cx="1748404" cy="1736318"/>
            </a:xfrm>
          </p:grpSpPr>
          <p:sp>
            <p:nvSpPr>
              <p:cNvPr id="31" name="TextBox 30"/>
              <p:cNvSpPr txBox="1"/>
              <p:nvPr/>
            </p:nvSpPr>
            <p:spPr>
              <a:xfrm>
                <a:off x="7962890" y="4462127"/>
                <a:ext cx="745058" cy="3488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2014</a:t>
                </a:r>
                <a:endParaRPr 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7424396" y="3074622"/>
                <a:ext cx="1748404" cy="397363"/>
              </a:xfrm>
              <a:prstGeom prst="rect">
                <a:avLst/>
              </a:prstGeom>
              <a:solidFill>
                <a:srgbClr val="94BA4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b="1" dirty="0" smtClean="0"/>
                  <a:t>SAP</a:t>
                </a:r>
                <a:endParaRPr lang="en-US" sz="1000" b="1" dirty="0"/>
              </a:p>
            </p:txBody>
          </p:sp>
          <p:cxnSp>
            <p:nvCxnSpPr>
              <p:cNvPr id="33" name="Straight Connector 32"/>
              <p:cNvCxnSpPr/>
              <p:nvPr/>
            </p:nvCxnSpPr>
            <p:spPr>
              <a:xfrm>
                <a:off x="8335419" y="3479427"/>
                <a:ext cx="0" cy="822456"/>
              </a:xfrm>
              <a:prstGeom prst="line">
                <a:avLst/>
              </a:prstGeom>
              <a:ln w="53975" cap="rnd">
                <a:solidFill>
                  <a:schemeClr val="bg1">
                    <a:lumMod val="7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" name="Teardrop 33"/>
              <p:cNvSpPr/>
              <p:nvPr/>
            </p:nvSpPr>
            <p:spPr>
              <a:xfrm rot="10800000">
                <a:off x="8235831" y="4273502"/>
                <a:ext cx="211241" cy="211241"/>
              </a:xfrm>
              <a:prstGeom prst="teardrop">
                <a:avLst>
                  <a:gd name="adj" fmla="val 84975"/>
                </a:avLst>
              </a:prstGeom>
              <a:solidFill>
                <a:srgbClr val="94BA4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rgbClr val="2A80B9"/>
                  </a:solidFill>
                </a:endParaRPr>
              </a:p>
            </p:txBody>
          </p:sp>
        </p:grpSp>
        <p:pic>
          <p:nvPicPr>
            <p:cNvPr id="71" name="Picture 70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35012" y="2639190"/>
              <a:ext cx="852685" cy="434337"/>
            </a:xfrm>
            <a:prstGeom prst="rect">
              <a:avLst/>
            </a:prstGeom>
          </p:spPr>
        </p:pic>
      </p:grpSp>
      <p:sp>
        <p:nvSpPr>
          <p:cNvPr id="73" name="TextBox 72"/>
          <p:cNvSpPr txBox="1"/>
          <p:nvPr/>
        </p:nvSpPr>
        <p:spPr>
          <a:xfrm>
            <a:off x="495374" y="696990"/>
            <a:ext cx="751139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Onur Yılmaz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865448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53" grpId="0"/>
      <p:bldP spid="54" grpId="0"/>
      <p:bldP spid="55" grpId="0"/>
      <p:bldP spid="5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20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523851"/>
              <a:ext cx="68953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Background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Mismatch Patterns in Process Models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sp>
        <p:nvSpPr>
          <p:cNvPr id="95" name="Content Placeholder 2"/>
          <p:cNvSpPr txBox="1">
            <a:spLocks/>
          </p:cNvSpPr>
          <p:nvPr/>
        </p:nvSpPr>
        <p:spPr>
          <a:xfrm>
            <a:off x="524145" y="1928601"/>
            <a:ext cx="5959221" cy="625919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 smtClean="0">
                <a:solidFill>
                  <a:schemeClr val="accent2">
                    <a:lumMod val="75000"/>
                  </a:schemeClr>
                </a:solidFill>
              </a:rPr>
              <a:t>Activity Mismatch Patterns</a:t>
            </a:r>
          </a:p>
        </p:txBody>
      </p:sp>
      <p:sp>
        <p:nvSpPr>
          <p:cNvPr id="34" name="Content Placeholder 2"/>
          <p:cNvSpPr txBox="1">
            <a:spLocks/>
          </p:cNvSpPr>
          <p:nvPr/>
        </p:nvSpPr>
        <p:spPr>
          <a:xfrm>
            <a:off x="524145" y="2554520"/>
            <a:ext cx="5959221" cy="360899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/>
            <a:r>
              <a:rPr lang="en-US" sz="2000" dirty="0" smtClean="0"/>
              <a:t>Skipped Activity</a:t>
            </a:r>
            <a:endParaRPr lang="en-US" sz="2000" dirty="0"/>
          </a:p>
        </p:txBody>
      </p:sp>
      <p:sp>
        <p:nvSpPr>
          <p:cNvPr id="38" name="Content Placeholder 2"/>
          <p:cNvSpPr txBox="1">
            <a:spLocks/>
          </p:cNvSpPr>
          <p:nvPr/>
        </p:nvSpPr>
        <p:spPr>
          <a:xfrm>
            <a:off x="524144" y="4130959"/>
            <a:ext cx="5959221" cy="288607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/>
            <a:r>
              <a:rPr lang="en-US" sz="2000" dirty="0" smtClean="0"/>
              <a:t>Refined Activity</a:t>
            </a:r>
            <a:endParaRPr lang="en-US" sz="2000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716" y="4689816"/>
            <a:ext cx="8103140" cy="1383619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867" y="3098124"/>
            <a:ext cx="8079989" cy="825984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3409874" y="1928601"/>
            <a:ext cx="7310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600" dirty="0" smtClean="0">
                <a:solidFill>
                  <a:schemeClr val="bg2">
                    <a:lumMod val="75000"/>
                  </a:schemeClr>
                </a:solidFill>
              </a:rPr>
              <a:t>[14]</a:t>
            </a:r>
            <a:endParaRPr lang="tr-TR" sz="1600" dirty="0"/>
          </a:p>
        </p:txBody>
      </p:sp>
    </p:spTree>
    <p:extLst>
      <p:ext uri="{BB962C8B-B14F-4D97-AF65-F5344CB8AC3E}">
        <p14:creationId xmlns:p14="http://schemas.microsoft.com/office/powerpoint/2010/main" val="213842994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21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523851"/>
              <a:ext cx="70731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Background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Mismatch Patterns in Process Models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sp>
        <p:nvSpPr>
          <p:cNvPr id="95" name="Content Placeholder 2"/>
          <p:cNvSpPr txBox="1">
            <a:spLocks/>
          </p:cNvSpPr>
          <p:nvPr/>
        </p:nvSpPr>
        <p:spPr>
          <a:xfrm>
            <a:off x="524145" y="1928601"/>
            <a:ext cx="5959221" cy="625919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 smtClean="0">
                <a:solidFill>
                  <a:schemeClr val="accent2">
                    <a:lumMod val="75000"/>
                  </a:schemeClr>
                </a:solidFill>
              </a:rPr>
              <a:t>Control Flow Mismatch Patterns</a:t>
            </a:r>
          </a:p>
        </p:txBody>
      </p:sp>
      <p:sp>
        <p:nvSpPr>
          <p:cNvPr id="34" name="Content Placeholder 2"/>
          <p:cNvSpPr txBox="1">
            <a:spLocks/>
          </p:cNvSpPr>
          <p:nvPr/>
        </p:nvSpPr>
        <p:spPr>
          <a:xfrm>
            <a:off x="524145" y="2554520"/>
            <a:ext cx="5959221" cy="360899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en-US" sz="2000" dirty="0" smtClean="0"/>
              <a:t>Activities at Different Moments in Processes</a:t>
            </a:r>
            <a:endParaRPr lang="en-US" sz="2000" dirty="0"/>
          </a:p>
        </p:txBody>
      </p:sp>
      <p:sp>
        <p:nvSpPr>
          <p:cNvPr id="38" name="Content Placeholder 2"/>
          <p:cNvSpPr txBox="1">
            <a:spLocks/>
          </p:cNvSpPr>
          <p:nvPr/>
        </p:nvSpPr>
        <p:spPr>
          <a:xfrm>
            <a:off x="524144" y="4130959"/>
            <a:ext cx="5959221" cy="288607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en-US" sz="2000" dirty="0" smtClean="0"/>
              <a:t>Different Conditions for Occurrence</a:t>
            </a:r>
            <a:endParaRPr lang="en-US" sz="2000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867" y="3176248"/>
            <a:ext cx="7584258" cy="605629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547" y="4632714"/>
            <a:ext cx="7129153" cy="1154453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3956620" y="1947926"/>
            <a:ext cx="7310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600" dirty="0" smtClean="0">
                <a:solidFill>
                  <a:schemeClr val="bg2">
                    <a:lumMod val="75000"/>
                  </a:schemeClr>
                </a:solidFill>
              </a:rPr>
              <a:t>[14]</a:t>
            </a:r>
            <a:endParaRPr lang="tr-TR" sz="1600" dirty="0"/>
          </a:p>
        </p:txBody>
      </p:sp>
    </p:spTree>
    <p:extLst>
      <p:ext uri="{BB962C8B-B14F-4D97-AF65-F5344CB8AC3E}">
        <p14:creationId xmlns:p14="http://schemas.microsoft.com/office/powerpoint/2010/main" val="400542997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22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523851"/>
              <a:ext cx="68445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Background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Mismatch Patterns in Process Models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sp>
        <p:nvSpPr>
          <p:cNvPr id="95" name="Content Placeholder 2"/>
          <p:cNvSpPr txBox="1">
            <a:spLocks/>
          </p:cNvSpPr>
          <p:nvPr/>
        </p:nvSpPr>
        <p:spPr>
          <a:xfrm>
            <a:off x="524145" y="1928601"/>
            <a:ext cx="5959221" cy="625919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 smtClean="0">
                <a:solidFill>
                  <a:schemeClr val="accent2">
                    <a:lumMod val="75000"/>
                  </a:schemeClr>
                </a:solidFill>
              </a:rPr>
              <a:t>Control Flow Mismatch Patterns</a:t>
            </a:r>
            <a:endParaRPr lang="en-US" sz="2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4" name="Content Placeholder 2"/>
          <p:cNvSpPr txBox="1">
            <a:spLocks/>
          </p:cNvSpPr>
          <p:nvPr/>
        </p:nvSpPr>
        <p:spPr>
          <a:xfrm>
            <a:off x="524145" y="2554520"/>
            <a:ext cx="5959221" cy="360899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en-US" sz="2000" dirty="0" smtClean="0"/>
              <a:t>Different Dependencies</a:t>
            </a:r>
            <a:endParaRPr lang="en-US" sz="2000" dirty="0"/>
          </a:p>
        </p:txBody>
      </p:sp>
      <p:sp>
        <p:nvSpPr>
          <p:cNvPr id="38" name="Content Placeholder 2"/>
          <p:cNvSpPr txBox="1">
            <a:spLocks/>
          </p:cNvSpPr>
          <p:nvPr/>
        </p:nvSpPr>
        <p:spPr>
          <a:xfrm>
            <a:off x="495374" y="4314097"/>
            <a:ext cx="5959221" cy="288607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en-US" sz="2000" dirty="0" smtClean="0"/>
              <a:t>Additional Dependencies</a:t>
            </a:r>
            <a:endParaRPr lang="en-US" sz="2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867" y="2955998"/>
            <a:ext cx="7534275" cy="124899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716" y="5029318"/>
            <a:ext cx="7557426" cy="535446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3956620" y="1947926"/>
            <a:ext cx="7310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600" dirty="0" smtClean="0">
                <a:solidFill>
                  <a:schemeClr val="bg2">
                    <a:lumMod val="75000"/>
                  </a:schemeClr>
                </a:solidFill>
              </a:rPr>
              <a:t>[14]</a:t>
            </a:r>
            <a:endParaRPr lang="tr-TR" sz="1600" dirty="0"/>
          </a:p>
        </p:txBody>
      </p:sp>
    </p:spTree>
    <p:extLst>
      <p:ext uri="{BB962C8B-B14F-4D97-AF65-F5344CB8AC3E}">
        <p14:creationId xmlns:p14="http://schemas.microsoft.com/office/powerpoint/2010/main" val="292587487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23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7" y="6523851"/>
              <a:ext cx="725641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856462" y="2092693"/>
            <a:ext cx="3771197" cy="569380"/>
            <a:chOff x="904883" y="2087521"/>
            <a:chExt cx="5028262" cy="759173"/>
          </a:xfrm>
          <a:solidFill>
            <a:schemeClr val="bg2">
              <a:lumMod val="75000"/>
            </a:schemeClr>
          </a:solidFill>
        </p:grpSpPr>
        <p:grpSp>
          <p:nvGrpSpPr>
            <p:cNvPr id="63" name="Group 62"/>
            <p:cNvGrpSpPr/>
            <p:nvPr/>
          </p:nvGrpSpPr>
          <p:grpSpPr>
            <a:xfrm>
              <a:off x="904883" y="2087521"/>
              <a:ext cx="759173" cy="759173"/>
              <a:chOff x="969278" y="2087521"/>
              <a:chExt cx="759173" cy="759173"/>
            </a:xfrm>
            <a:grpFill/>
          </p:grpSpPr>
          <p:sp>
            <p:nvSpPr>
              <p:cNvPr id="75" name="Teardrop 74"/>
              <p:cNvSpPr/>
              <p:nvPr/>
            </p:nvSpPr>
            <p:spPr>
              <a:xfrm rot="10800000">
                <a:off x="969278" y="2087521"/>
                <a:ext cx="759173" cy="759173"/>
              </a:xfrm>
              <a:prstGeom prst="teardrop">
                <a:avLst>
                  <a:gd name="adj" fmla="val 8497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76" name="TextBox 75"/>
              <p:cNvSpPr txBox="1"/>
              <p:nvPr/>
            </p:nvSpPr>
            <p:spPr>
              <a:xfrm>
                <a:off x="1232041" y="2281525"/>
                <a:ext cx="233647" cy="400109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>
                    <a:solidFill>
                      <a:schemeClr val="bg1"/>
                    </a:solidFill>
                  </a:rPr>
                  <a:t>1</a:t>
                </a:r>
              </a:p>
            </p:txBody>
          </p:sp>
        </p:grpSp>
        <p:sp>
          <p:nvSpPr>
            <p:cNvPr id="73" name="TextBox 72"/>
            <p:cNvSpPr txBox="1"/>
            <p:nvPr/>
          </p:nvSpPr>
          <p:spPr>
            <a:xfrm>
              <a:off x="1785150" y="2214839"/>
              <a:ext cx="4147995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bg2">
                      <a:lumMod val="75000"/>
                    </a:schemeClr>
                  </a:solidFill>
                </a:rPr>
                <a:t>Introduction</a:t>
              </a:r>
              <a:endParaRPr lang="en-US" sz="20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856462" y="3110893"/>
            <a:ext cx="3797254" cy="569380"/>
            <a:chOff x="904882" y="3445123"/>
            <a:chExt cx="5063005" cy="759173"/>
          </a:xfrm>
        </p:grpSpPr>
        <p:grpSp>
          <p:nvGrpSpPr>
            <p:cNvPr id="78" name="Group 77"/>
            <p:cNvGrpSpPr/>
            <p:nvPr/>
          </p:nvGrpSpPr>
          <p:grpSpPr>
            <a:xfrm>
              <a:off x="904882" y="3445123"/>
              <a:ext cx="759173" cy="759173"/>
              <a:chOff x="969277" y="3445123"/>
              <a:chExt cx="759173" cy="759173"/>
            </a:xfrm>
          </p:grpSpPr>
          <p:sp>
            <p:nvSpPr>
              <p:cNvPr id="82" name="Teardrop 81"/>
              <p:cNvSpPr/>
              <p:nvPr/>
            </p:nvSpPr>
            <p:spPr>
              <a:xfrm rot="10800000">
                <a:off x="969277" y="3445123"/>
                <a:ext cx="759173" cy="759173"/>
              </a:xfrm>
              <a:prstGeom prst="teardrop">
                <a:avLst>
                  <a:gd name="adj" fmla="val 84975"/>
                </a:avLst>
              </a:prstGeom>
              <a:solidFill>
                <a:schemeClr val="bg2">
                  <a:lumMod val="75000"/>
                  <a:alpha val="9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83" name="TextBox 82"/>
              <p:cNvSpPr txBox="1"/>
              <p:nvPr/>
            </p:nvSpPr>
            <p:spPr>
              <a:xfrm>
                <a:off x="1215742" y="3640043"/>
                <a:ext cx="233647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>
                    <a:solidFill>
                      <a:schemeClr val="bg1"/>
                    </a:solidFill>
                  </a:rPr>
                  <a:t>2</a:t>
                </a:r>
              </a:p>
            </p:txBody>
          </p:sp>
        </p:grpSp>
        <p:sp>
          <p:nvSpPr>
            <p:cNvPr id="80" name="TextBox 79"/>
            <p:cNvSpPr txBox="1"/>
            <p:nvPr/>
          </p:nvSpPr>
          <p:spPr>
            <a:xfrm>
              <a:off x="1819894" y="3550798"/>
              <a:ext cx="4147993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bg2">
                      <a:lumMod val="75000"/>
                    </a:schemeClr>
                  </a:solidFill>
                </a:rPr>
                <a:t>Related Work</a:t>
              </a:r>
              <a:endParaRPr lang="en-US" sz="20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91" name="Group 90"/>
          <p:cNvGrpSpPr/>
          <p:nvPr/>
        </p:nvGrpSpPr>
        <p:grpSpPr>
          <a:xfrm>
            <a:off x="4456646" y="2549892"/>
            <a:ext cx="3771197" cy="569380"/>
            <a:chOff x="6517926" y="2087521"/>
            <a:chExt cx="5028262" cy="759173"/>
          </a:xfrm>
          <a:solidFill>
            <a:schemeClr val="bg2">
              <a:lumMod val="75000"/>
            </a:schemeClr>
          </a:solidFill>
        </p:grpSpPr>
        <p:grpSp>
          <p:nvGrpSpPr>
            <p:cNvPr id="92" name="Group 91"/>
            <p:cNvGrpSpPr/>
            <p:nvPr/>
          </p:nvGrpSpPr>
          <p:grpSpPr>
            <a:xfrm>
              <a:off x="6517926" y="2087521"/>
              <a:ext cx="759173" cy="759173"/>
              <a:chOff x="6582321" y="2087521"/>
              <a:chExt cx="759173" cy="759173"/>
            </a:xfrm>
            <a:grpFill/>
          </p:grpSpPr>
          <p:sp>
            <p:nvSpPr>
              <p:cNvPr id="96" name="Teardrop 95"/>
              <p:cNvSpPr/>
              <p:nvPr/>
            </p:nvSpPr>
            <p:spPr>
              <a:xfrm rot="10800000">
                <a:off x="6582321" y="2087521"/>
                <a:ext cx="759173" cy="759173"/>
              </a:xfrm>
              <a:prstGeom prst="teardrop">
                <a:avLst>
                  <a:gd name="adj" fmla="val 8497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97" name="TextBox 96"/>
              <p:cNvSpPr txBox="1"/>
              <p:nvPr/>
            </p:nvSpPr>
            <p:spPr>
              <a:xfrm>
                <a:off x="6845082" y="2281525"/>
                <a:ext cx="233647" cy="400109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 smtClean="0">
                    <a:solidFill>
                      <a:schemeClr val="bg1"/>
                    </a:solidFill>
                  </a:rPr>
                  <a:t>5</a:t>
                </a:r>
                <a:endParaRPr lang="en-US" sz="135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94" name="TextBox 93"/>
            <p:cNvSpPr txBox="1"/>
            <p:nvPr/>
          </p:nvSpPr>
          <p:spPr>
            <a:xfrm>
              <a:off x="7398193" y="2203423"/>
              <a:ext cx="4147995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bg2">
                      <a:lumMod val="75000"/>
                    </a:schemeClr>
                  </a:solidFill>
                </a:rPr>
                <a:t>Results &amp; Discussions</a:t>
              </a:r>
              <a:endParaRPr lang="en-US" sz="20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98" name="Group 97"/>
          <p:cNvGrpSpPr/>
          <p:nvPr/>
        </p:nvGrpSpPr>
        <p:grpSpPr>
          <a:xfrm>
            <a:off x="4456643" y="3568093"/>
            <a:ext cx="3941232" cy="569380"/>
            <a:chOff x="6517925" y="3445123"/>
            <a:chExt cx="5254977" cy="759173"/>
          </a:xfrm>
          <a:solidFill>
            <a:schemeClr val="bg2">
              <a:lumMod val="75000"/>
            </a:schemeClr>
          </a:solidFill>
        </p:grpSpPr>
        <p:grpSp>
          <p:nvGrpSpPr>
            <p:cNvPr id="99" name="Group 98"/>
            <p:cNvGrpSpPr/>
            <p:nvPr/>
          </p:nvGrpSpPr>
          <p:grpSpPr>
            <a:xfrm>
              <a:off x="6517925" y="3445123"/>
              <a:ext cx="759173" cy="759173"/>
              <a:chOff x="6582320" y="3445123"/>
              <a:chExt cx="759173" cy="759173"/>
            </a:xfrm>
            <a:grpFill/>
          </p:grpSpPr>
          <p:sp>
            <p:nvSpPr>
              <p:cNvPr id="103" name="Teardrop 102"/>
              <p:cNvSpPr/>
              <p:nvPr/>
            </p:nvSpPr>
            <p:spPr>
              <a:xfrm rot="10800000">
                <a:off x="6582320" y="3445123"/>
                <a:ext cx="759173" cy="759173"/>
              </a:xfrm>
              <a:prstGeom prst="teardrop">
                <a:avLst>
                  <a:gd name="adj" fmla="val 8497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104" name="TextBox 103"/>
              <p:cNvSpPr txBox="1"/>
              <p:nvPr/>
            </p:nvSpPr>
            <p:spPr>
              <a:xfrm>
                <a:off x="6845083" y="3640043"/>
                <a:ext cx="233647" cy="400109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 smtClean="0">
                    <a:solidFill>
                      <a:schemeClr val="bg1"/>
                    </a:solidFill>
                  </a:rPr>
                  <a:t>6</a:t>
                </a:r>
                <a:endParaRPr lang="en-US" sz="135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01" name="TextBox 100"/>
            <p:cNvSpPr txBox="1"/>
            <p:nvPr/>
          </p:nvSpPr>
          <p:spPr>
            <a:xfrm>
              <a:off x="7398194" y="3570858"/>
              <a:ext cx="4374708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bg2">
                      <a:lumMod val="75000"/>
                    </a:schemeClr>
                  </a:solidFill>
                </a:rPr>
                <a:t>Conclusion &amp; Future Work</a:t>
              </a:r>
              <a:endParaRPr lang="en-US" sz="20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105" name="Group 104"/>
          <p:cNvGrpSpPr/>
          <p:nvPr/>
        </p:nvGrpSpPr>
        <p:grpSpPr>
          <a:xfrm>
            <a:off x="4456644" y="4586295"/>
            <a:ext cx="3740303" cy="569380"/>
            <a:chOff x="6517924" y="4802726"/>
            <a:chExt cx="4987069" cy="759173"/>
          </a:xfrm>
          <a:solidFill>
            <a:schemeClr val="bg2">
              <a:lumMod val="75000"/>
            </a:schemeClr>
          </a:solidFill>
        </p:grpSpPr>
        <p:grpSp>
          <p:nvGrpSpPr>
            <p:cNvPr id="106" name="Group 105"/>
            <p:cNvGrpSpPr/>
            <p:nvPr/>
          </p:nvGrpSpPr>
          <p:grpSpPr>
            <a:xfrm>
              <a:off x="6517924" y="4802726"/>
              <a:ext cx="759173" cy="759173"/>
              <a:chOff x="6582319" y="4802726"/>
              <a:chExt cx="759173" cy="759173"/>
            </a:xfrm>
            <a:grpFill/>
          </p:grpSpPr>
          <p:sp>
            <p:nvSpPr>
              <p:cNvPr id="110" name="Teardrop 109"/>
              <p:cNvSpPr/>
              <p:nvPr/>
            </p:nvSpPr>
            <p:spPr>
              <a:xfrm rot="10800000">
                <a:off x="6582319" y="4802726"/>
                <a:ext cx="759173" cy="759173"/>
              </a:xfrm>
              <a:prstGeom prst="teardrop">
                <a:avLst>
                  <a:gd name="adj" fmla="val 8497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111" name="TextBox 110"/>
              <p:cNvSpPr txBox="1"/>
              <p:nvPr/>
            </p:nvSpPr>
            <p:spPr>
              <a:xfrm>
                <a:off x="6845082" y="4996446"/>
                <a:ext cx="233647" cy="400109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 smtClean="0">
                    <a:solidFill>
                      <a:schemeClr val="bg1"/>
                    </a:solidFill>
                  </a:rPr>
                  <a:t>7</a:t>
                </a:r>
                <a:endParaRPr lang="en-US" sz="135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08" name="TextBox 107"/>
            <p:cNvSpPr txBox="1"/>
            <p:nvPr/>
          </p:nvSpPr>
          <p:spPr>
            <a:xfrm>
              <a:off x="7439386" y="4890307"/>
              <a:ext cx="4065607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bg2">
                      <a:lumMod val="75000"/>
                    </a:schemeClr>
                  </a:solidFill>
                </a:rPr>
                <a:t>Demonstration</a:t>
              </a:r>
              <a:endParaRPr lang="en-US" sz="24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sp>
        <p:nvSpPr>
          <p:cNvPr id="119" name="TextBox 118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Agenda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grpSp>
        <p:nvGrpSpPr>
          <p:cNvPr id="52" name="Group 51"/>
          <p:cNvGrpSpPr/>
          <p:nvPr/>
        </p:nvGrpSpPr>
        <p:grpSpPr>
          <a:xfrm>
            <a:off x="857608" y="4178053"/>
            <a:ext cx="3713926" cy="569380"/>
            <a:chOff x="904881" y="4802726"/>
            <a:chExt cx="4951900" cy="759173"/>
          </a:xfrm>
        </p:grpSpPr>
        <p:grpSp>
          <p:nvGrpSpPr>
            <p:cNvPr id="53" name="Group 52"/>
            <p:cNvGrpSpPr/>
            <p:nvPr/>
          </p:nvGrpSpPr>
          <p:grpSpPr>
            <a:xfrm>
              <a:off x="904881" y="4802726"/>
              <a:ext cx="759173" cy="759173"/>
              <a:chOff x="969276" y="4802726"/>
              <a:chExt cx="759173" cy="759173"/>
            </a:xfrm>
          </p:grpSpPr>
          <p:sp>
            <p:nvSpPr>
              <p:cNvPr id="55" name="Teardrop 54"/>
              <p:cNvSpPr/>
              <p:nvPr/>
            </p:nvSpPr>
            <p:spPr>
              <a:xfrm rot="10800000">
                <a:off x="969276" y="4802726"/>
                <a:ext cx="759173" cy="759173"/>
              </a:xfrm>
              <a:prstGeom prst="teardrop">
                <a:avLst>
                  <a:gd name="adj" fmla="val 84975"/>
                </a:avLst>
              </a:prstGeom>
              <a:solidFill>
                <a:schemeClr val="bg2">
                  <a:lumMod val="75000"/>
                  <a:alpha val="9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56" name="TextBox 55"/>
              <p:cNvSpPr txBox="1"/>
              <p:nvPr/>
            </p:nvSpPr>
            <p:spPr>
              <a:xfrm>
                <a:off x="1232040" y="4996446"/>
                <a:ext cx="233647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>
                    <a:solidFill>
                      <a:schemeClr val="bg1"/>
                    </a:solidFill>
                  </a:rPr>
                  <a:t>3</a:t>
                </a:r>
              </a:p>
            </p:txBody>
          </p:sp>
        </p:grpSp>
        <p:sp>
          <p:nvSpPr>
            <p:cNvPr id="54" name="TextBox 53"/>
            <p:cNvSpPr txBox="1"/>
            <p:nvPr/>
          </p:nvSpPr>
          <p:spPr>
            <a:xfrm>
              <a:off x="1791174" y="4915573"/>
              <a:ext cx="4065607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bg2">
                      <a:lumMod val="75000"/>
                    </a:schemeClr>
                  </a:solidFill>
                </a:rPr>
                <a:t>Background</a:t>
              </a:r>
              <a:endParaRPr lang="en-US" sz="24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856461" y="5200239"/>
            <a:ext cx="3828469" cy="569380"/>
            <a:chOff x="6517926" y="2087521"/>
            <a:chExt cx="5104624" cy="759173"/>
          </a:xfrm>
        </p:grpSpPr>
        <p:grpSp>
          <p:nvGrpSpPr>
            <p:cNvPr id="58" name="Group 57"/>
            <p:cNvGrpSpPr/>
            <p:nvPr/>
          </p:nvGrpSpPr>
          <p:grpSpPr>
            <a:xfrm>
              <a:off x="6517926" y="2087521"/>
              <a:ext cx="759173" cy="759173"/>
              <a:chOff x="6582321" y="2087521"/>
              <a:chExt cx="759173" cy="759173"/>
            </a:xfrm>
          </p:grpSpPr>
          <p:sp>
            <p:nvSpPr>
              <p:cNvPr id="61" name="Teardrop 60"/>
              <p:cNvSpPr/>
              <p:nvPr/>
            </p:nvSpPr>
            <p:spPr>
              <a:xfrm rot="10800000">
                <a:off x="6582321" y="2087521"/>
                <a:ext cx="759173" cy="759173"/>
              </a:xfrm>
              <a:prstGeom prst="teardrop">
                <a:avLst>
                  <a:gd name="adj" fmla="val 84975"/>
                </a:avLst>
              </a:prstGeom>
              <a:solidFill>
                <a:schemeClr val="accent1">
                  <a:alpha val="9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62" name="TextBox 61"/>
              <p:cNvSpPr txBox="1"/>
              <p:nvPr/>
            </p:nvSpPr>
            <p:spPr>
              <a:xfrm>
                <a:off x="6845082" y="2281525"/>
                <a:ext cx="233647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>
                    <a:solidFill>
                      <a:schemeClr val="bg1"/>
                    </a:solidFill>
                  </a:rPr>
                  <a:t>4</a:t>
                </a:r>
              </a:p>
            </p:txBody>
          </p:sp>
        </p:grpSp>
        <p:sp>
          <p:nvSpPr>
            <p:cNvPr id="60" name="TextBox 59"/>
            <p:cNvSpPr txBox="1"/>
            <p:nvPr/>
          </p:nvSpPr>
          <p:spPr>
            <a:xfrm>
              <a:off x="7474555" y="2214839"/>
              <a:ext cx="4147995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Methodology</a:t>
              </a:r>
              <a:endPara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2065992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24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523851"/>
              <a:ext cx="68699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Methodology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Approach Overview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grpSp>
        <p:nvGrpSpPr>
          <p:cNvPr id="56" name="Group 55"/>
          <p:cNvGrpSpPr/>
          <p:nvPr/>
        </p:nvGrpSpPr>
        <p:grpSpPr>
          <a:xfrm>
            <a:off x="352860" y="2293438"/>
            <a:ext cx="8584123" cy="3853097"/>
            <a:chOff x="352860" y="2293438"/>
            <a:chExt cx="8584123" cy="3853097"/>
          </a:xfrm>
        </p:grpSpPr>
        <p:grpSp>
          <p:nvGrpSpPr>
            <p:cNvPr id="49" name="Group 48"/>
            <p:cNvGrpSpPr/>
            <p:nvPr/>
          </p:nvGrpSpPr>
          <p:grpSpPr>
            <a:xfrm>
              <a:off x="6482444" y="4602238"/>
              <a:ext cx="2454539" cy="1544297"/>
              <a:chOff x="8643251" y="5084305"/>
              <a:chExt cx="3272716" cy="2059063"/>
            </a:xfrm>
          </p:grpSpPr>
          <p:sp>
            <p:nvSpPr>
              <p:cNvPr id="50" name="TextBox 49"/>
              <p:cNvSpPr txBox="1"/>
              <p:nvPr/>
            </p:nvSpPr>
            <p:spPr>
              <a:xfrm>
                <a:off x="9339382" y="5084305"/>
                <a:ext cx="2012973" cy="6976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/>
                  <a:t>Recommendation </a:t>
                </a:r>
                <a:r>
                  <a:rPr lang="en-US" sz="1400" b="1" dirty="0" smtClean="0"/>
                  <a:t>Generation</a:t>
                </a:r>
                <a:endParaRPr lang="en-US" sz="135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" panose="020B0503030403020204" pitchFamily="34" charset="0"/>
                </a:endParaRPr>
              </a:p>
            </p:txBody>
          </p:sp>
          <p:sp>
            <p:nvSpPr>
              <p:cNvPr id="51" name="Teardrop 50"/>
              <p:cNvSpPr/>
              <p:nvPr/>
            </p:nvSpPr>
            <p:spPr>
              <a:xfrm rot="16200000">
                <a:off x="8756180" y="5135448"/>
                <a:ext cx="557193" cy="557193"/>
              </a:xfrm>
              <a:prstGeom prst="teardrop">
                <a:avLst>
                  <a:gd name="adj" fmla="val 84975"/>
                </a:avLst>
              </a:prstGeom>
              <a:solidFill>
                <a:srgbClr val="94BA41">
                  <a:alpha val="9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eaVert" rtlCol="0" anchor="ctr"/>
              <a:lstStyle/>
              <a:p>
                <a:pPr algn="ctr"/>
                <a:r>
                  <a:rPr lang="en-US" sz="1350" b="1" dirty="0" smtClean="0">
                    <a:solidFill>
                      <a:schemeClr val="bg1"/>
                    </a:solidFill>
                  </a:rPr>
                  <a:t>4</a:t>
                </a:r>
                <a:endParaRPr lang="en-US" sz="135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2" name="TextBox 51"/>
              <p:cNvSpPr txBox="1"/>
              <p:nvPr/>
            </p:nvSpPr>
            <p:spPr>
              <a:xfrm>
                <a:off x="8643251" y="5871225"/>
                <a:ext cx="3272716" cy="12721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400" dirty="0" smtClean="0"/>
                  <a:t>Set of recommendation for each organization</a:t>
                </a:r>
                <a:r>
                  <a:rPr lang="en-US" sz="1400" dirty="0" smtClean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:r>
                  <a:rPr lang="en-US" sz="1400" dirty="0" smtClean="0"/>
                  <a:t>using the clusters and mismatch patterns</a:t>
                </a:r>
                <a:endParaRPr lang="en-US" sz="1400" dirty="0">
                  <a:solidFill>
                    <a:schemeClr val="bg1">
                      <a:lumMod val="50000"/>
                    </a:schemeClr>
                  </a:solidFill>
                  <a:latin typeface="Source Sans Pro" panose="020B0503030403020204" pitchFamily="34" charset="0"/>
                </a:endParaRPr>
              </a:p>
            </p:txBody>
          </p:sp>
        </p:grpSp>
        <p:grpSp>
          <p:nvGrpSpPr>
            <p:cNvPr id="55" name="Group 54"/>
            <p:cNvGrpSpPr/>
            <p:nvPr/>
          </p:nvGrpSpPr>
          <p:grpSpPr>
            <a:xfrm>
              <a:off x="352860" y="2293438"/>
              <a:ext cx="8545094" cy="3549870"/>
              <a:chOff x="352860" y="2293438"/>
              <a:chExt cx="8545094" cy="3549870"/>
            </a:xfrm>
          </p:grpSpPr>
          <p:graphicFrame>
            <p:nvGraphicFramePr>
              <p:cNvPr id="19" name="Chart 18"/>
              <p:cNvGraphicFramePr/>
              <p:nvPr>
                <p:extLst>
                  <p:ext uri="{D42A27DB-BD31-4B8C-83A1-F6EECF244321}">
                    <p14:modId xmlns:p14="http://schemas.microsoft.com/office/powerpoint/2010/main" val="610334635"/>
                  </p:ext>
                </p:extLst>
              </p:nvPr>
            </p:nvGraphicFramePr>
            <p:xfrm>
              <a:off x="2543366" y="2353720"/>
              <a:ext cx="4015465" cy="2676977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5"/>
              </a:graphicData>
            </a:graphic>
          </p:graphicFrame>
          <p:grpSp>
            <p:nvGrpSpPr>
              <p:cNvPr id="20" name="Group 19"/>
              <p:cNvGrpSpPr/>
              <p:nvPr/>
            </p:nvGrpSpPr>
            <p:grpSpPr>
              <a:xfrm>
                <a:off x="2710497" y="2556469"/>
                <a:ext cx="736892" cy="385177"/>
                <a:chOff x="2602523" y="1505211"/>
                <a:chExt cx="982522" cy="513569"/>
              </a:xfrm>
            </p:grpSpPr>
            <p:cxnSp>
              <p:nvCxnSpPr>
                <p:cNvPr id="21" name="Straight Connector 20"/>
                <p:cNvCxnSpPr/>
                <p:nvPr/>
              </p:nvCxnSpPr>
              <p:spPr>
                <a:xfrm>
                  <a:off x="3186112" y="1505212"/>
                  <a:ext cx="398933" cy="513568"/>
                </a:xfrm>
                <a:prstGeom prst="line">
                  <a:avLst/>
                </a:prstGeom>
                <a:ln w="285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Arrow Connector 21"/>
                <p:cNvCxnSpPr/>
                <p:nvPr/>
              </p:nvCxnSpPr>
              <p:spPr>
                <a:xfrm flipH="1">
                  <a:off x="2602523" y="1505211"/>
                  <a:ext cx="583590" cy="0"/>
                </a:xfrm>
                <a:prstGeom prst="straightConnector1">
                  <a:avLst/>
                </a:prstGeom>
                <a:ln w="28575">
                  <a:solidFill>
                    <a:schemeClr val="bg1">
                      <a:lumMod val="75000"/>
                    </a:schemeClr>
                  </a:solidFill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5" name="Group 24"/>
              <p:cNvGrpSpPr/>
              <p:nvPr/>
            </p:nvGrpSpPr>
            <p:grpSpPr>
              <a:xfrm rot="10800000">
                <a:off x="5645188" y="4443607"/>
                <a:ext cx="726341" cy="385177"/>
                <a:chOff x="2602523" y="1505211"/>
                <a:chExt cx="968454" cy="513569"/>
              </a:xfrm>
            </p:grpSpPr>
            <p:cxnSp>
              <p:nvCxnSpPr>
                <p:cNvPr id="26" name="Straight Connector 25"/>
                <p:cNvCxnSpPr/>
                <p:nvPr/>
              </p:nvCxnSpPr>
              <p:spPr>
                <a:xfrm>
                  <a:off x="3172044" y="1505212"/>
                  <a:ext cx="398933" cy="513568"/>
                </a:xfrm>
                <a:prstGeom prst="line">
                  <a:avLst/>
                </a:prstGeom>
                <a:ln w="285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Arrow Connector 26"/>
                <p:cNvCxnSpPr/>
                <p:nvPr/>
              </p:nvCxnSpPr>
              <p:spPr>
                <a:xfrm flipH="1">
                  <a:off x="2602523" y="1505211"/>
                  <a:ext cx="583590" cy="0"/>
                </a:xfrm>
                <a:prstGeom prst="straightConnector1">
                  <a:avLst/>
                </a:prstGeom>
                <a:ln w="28575">
                  <a:solidFill>
                    <a:schemeClr val="bg1">
                      <a:lumMod val="75000"/>
                    </a:schemeClr>
                  </a:solidFill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8" name="Group 27"/>
              <p:cNvGrpSpPr/>
              <p:nvPr/>
            </p:nvGrpSpPr>
            <p:grpSpPr>
              <a:xfrm>
                <a:off x="2712444" y="4459149"/>
                <a:ext cx="811145" cy="381000"/>
                <a:chOff x="2712843" y="5468522"/>
                <a:chExt cx="1081526" cy="508000"/>
              </a:xfrm>
            </p:grpSpPr>
            <p:cxnSp>
              <p:nvCxnSpPr>
                <p:cNvPr id="29" name="Straight Arrow Connector 28"/>
                <p:cNvCxnSpPr/>
                <p:nvPr/>
              </p:nvCxnSpPr>
              <p:spPr>
                <a:xfrm flipH="1">
                  <a:off x="2712843" y="5976522"/>
                  <a:ext cx="583590" cy="0"/>
                </a:xfrm>
                <a:prstGeom prst="straightConnector1">
                  <a:avLst/>
                </a:prstGeom>
                <a:ln w="28575">
                  <a:solidFill>
                    <a:schemeClr val="bg1">
                      <a:lumMod val="75000"/>
                    </a:schemeClr>
                  </a:solidFill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9"/>
                <p:cNvCxnSpPr/>
                <p:nvPr/>
              </p:nvCxnSpPr>
              <p:spPr>
                <a:xfrm flipV="1">
                  <a:off x="3286369" y="5468522"/>
                  <a:ext cx="508000" cy="508000"/>
                </a:xfrm>
                <a:prstGeom prst="line">
                  <a:avLst/>
                </a:prstGeom>
                <a:ln w="285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" name="Group 30"/>
              <p:cNvGrpSpPr/>
              <p:nvPr/>
            </p:nvGrpSpPr>
            <p:grpSpPr>
              <a:xfrm>
                <a:off x="5618973" y="2544519"/>
                <a:ext cx="798895" cy="381000"/>
                <a:chOff x="7659429" y="1402915"/>
                <a:chExt cx="1065193" cy="508000"/>
              </a:xfrm>
            </p:grpSpPr>
            <p:cxnSp>
              <p:nvCxnSpPr>
                <p:cNvPr id="32" name="Straight Connector 31"/>
                <p:cNvCxnSpPr/>
                <p:nvPr/>
              </p:nvCxnSpPr>
              <p:spPr>
                <a:xfrm flipV="1">
                  <a:off x="7659429" y="1402915"/>
                  <a:ext cx="508000" cy="508000"/>
                </a:xfrm>
                <a:prstGeom prst="line">
                  <a:avLst/>
                </a:prstGeom>
                <a:ln w="285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Arrow Connector 32"/>
                <p:cNvCxnSpPr/>
                <p:nvPr/>
              </p:nvCxnSpPr>
              <p:spPr>
                <a:xfrm rot="10800000" flipH="1">
                  <a:off x="8141032" y="1418849"/>
                  <a:ext cx="583590" cy="0"/>
                </a:xfrm>
                <a:prstGeom prst="straightConnector1">
                  <a:avLst/>
                </a:prstGeom>
                <a:ln w="28575">
                  <a:solidFill>
                    <a:schemeClr val="bg1">
                      <a:lumMod val="75000"/>
                    </a:schemeClr>
                  </a:solidFill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4" name="Group 33"/>
              <p:cNvGrpSpPr/>
              <p:nvPr/>
            </p:nvGrpSpPr>
            <p:grpSpPr>
              <a:xfrm>
                <a:off x="6567134" y="2293438"/>
                <a:ext cx="2330820" cy="1302463"/>
                <a:chOff x="8756180" y="2005905"/>
                <a:chExt cx="3107760" cy="1736617"/>
              </a:xfrm>
            </p:grpSpPr>
            <p:sp>
              <p:nvSpPr>
                <p:cNvPr id="35" name="TextBox 34"/>
                <p:cNvSpPr txBox="1"/>
                <p:nvPr/>
              </p:nvSpPr>
              <p:spPr>
                <a:xfrm>
                  <a:off x="9020267" y="2757637"/>
                  <a:ext cx="2843673" cy="98488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US" sz="1400" dirty="0"/>
                    <a:t>Differences between process models of organizations</a:t>
                  </a:r>
                  <a:endParaRPr lang="en-US" sz="1400" dirty="0">
                    <a:solidFill>
                      <a:schemeClr val="bg1">
                        <a:lumMod val="50000"/>
                      </a:schemeClr>
                    </a:solidFill>
                    <a:latin typeface="Source Sans Pro" panose="020B0503030403020204" pitchFamily="34" charset="0"/>
                  </a:endParaRPr>
                </a:p>
              </p:txBody>
            </p:sp>
            <p:sp>
              <p:nvSpPr>
                <p:cNvPr id="36" name="Teardrop 35"/>
                <p:cNvSpPr/>
                <p:nvPr/>
              </p:nvSpPr>
              <p:spPr>
                <a:xfrm rot="10800000">
                  <a:off x="8756180" y="2056204"/>
                  <a:ext cx="557193" cy="557193"/>
                </a:xfrm>
                <a:prstGeom prst="teardrop">
                  <a:avLst>
                    <a:gd name="adj" fmla="val 84975"/>
                  </a:avLst>
                </a:prstGeom>
                <a:solidFill>
                  <a:srgbClr val="F39712">
                    <a:alpha val="91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eaVert" rtlCol="0" anchor="ctr"/>
                <a:lstStyle/>
                <a:p>
                  <a:pPr algn="ctr"/>
                  <a:r>
                    <a:rPr lang="en-US" sz="1350" b="1" dirty="0" smtClean="0">
                      <a:solidFill>
                        <a:schemeClr val="bg1"/>
                      </a:solidFill>
                    </a:rPr>
                    <a:t> </a:t>
                  </a:r>
                  <a:endParaRPr lang="en-US" sz="135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8" name="TextBox 37"/>
                <p:cNvSpPr txBox="1"/>
                <p:nvPr/>
              </p:nvSpPr>
              <p:spPr>
                <a:xfrm>
                  <a:off x="9359637" y="2005905"/>
                  <a:ext cx="2301163" cy="69762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b="1" dirty="0"/>
                    <a:t>Mismatch Pattern Analysis</a:t>
                  </a:r>
                  <a:endParaRPr lang="en-US" sz="135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Sans Pro" panose="020B0503030403020204" pitchFamily="34" charset="0"/>
                  </a:endParaRPr>
                </a:p>
              </p:txBody>
            </p:sp>
          </p:grpSp>
          <p:grpSp>
            <p:nvGrpSpPr>
              <p:cNvPr id="39" name="Group 38"/>
              <p:cNvGrpSpPr/>
              <p:nvPr/>
            </p:nvGrpSpPr>
            <p:grpSpPr>
              <a:xfrm>
                <a:off x="352860" y="2331161"/>
                <a:ext cx="2256134" cy="1115227"/>
                <a:chOff x="470479" y="2056203"/>
                <a:chExt cx="3008179" cy="1486970"/>
              </a:xfrm>
            </p:grpSpPr>
            <p:sp>
              <p:nvSpPr>
                <p:cNvPr id="40" name="TextBox 39"/>
                <p:cNvSpPr txBox="1"/>
                <p:nvPr/>
              </p:nvSpPr>
              <p:spPr>
                <a:xfrm>
                  <a:off x="514674" y="2558287"/>
                  <a:ext cx="2601323" cy="984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US" sz="1400" dirty="0" smtClean="0"/>
                    <a:t>Process models from event logs for each organization</a:t>
                  </a:r>
                  <a:endParaRPr lang="en-US" sz="1400" dirty="0">
                    <a:solidFill>
                      <a:schemeClr val="bg1">
                        <a:lumMod val="50000"/>
                      </a:schemeClr>
                    </a:solidFill>
                    <a:latin typeface="Source Sans Pro" panose="020B0503030403020204" pitchFamily="34" charset="0"/>
                  </a:endParaRPr>
                </a:p>
              </p:txBody>
            </p:sp>
            <p:sp>
              <p:nvSpPr>
                <p:cNvPr id="41" name="TextBox 40"/>
                <p:cNvSpPr txBox="1"/>
                <p:nvPr/>
              </p:nvSpPr>
              <p:spPr>
                <a:xfrm>
                  <a:off x="470479" y="2159259"/>
                  <a:ext cx="2449048" cy="41037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1400" b="1" dirty="0"/>
                    <a:t>Process Model Mining</a:t>
                  </a:r>
                  <a:endParaRPr lang="en-US" sz="135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Sans Pro" panose="020B0503030403020204" pitchFamily="34" charset="0"/>
                  </a:endParaRPr>
                </a:p>
              </p:txBody>
            </p:sp>
            <p:sp>
              <p:nvSpPr>
                <p:cNvPr id="42" name="Teardrop 41"/>
                <p:cNvSpPr/>
                <p:nvPr/>
              </p:nvSpPr>
              <p:spPr>
                <a:xfrm rot="5400000">
                  <a:off x="2921465" y="2056203"/>
                  <a:ext cx="557193" cy="557193"/>
                </a:xfrm>
                <a:prstGeom prst="teardrop">
                  <a:avLst>
                    <a:gd name="adj" fmla="val 84975"/>
                  </a:avLst>
                </a:prstGeom>
                <a:solidFill>
                  <a:srgbClr val="2A80B9">
                    <a:alpha val="91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:r>
                    <a:rPr lang="en-US" sz="1350" b="1" dirty="0" smtClean="0">
                      <a:solidFill>
                        <a:schemeClr val="bg1"/>
                      </a:solidFill>
                    </a:rPr>
                    <a:t>1</a:t>
                  </a:r>
                  <a:endParaRPr lang="en-US" sz="1350" b="1" dirty="0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44" name="Group 43"/>
              <p:cNvGrpSpPr/>
              <p:nvPr/>
            </p:nvGrpSpPr>
            <p:grpSpPr>
              <a:xfrm>
                <a:off x="371011" y="4576403"/>
                <a:ext cx="2558331" cy="1266905"/>
                <a:chOff x="494681" y="5049859"/>
                <a:chExt cx="3411108" cy="1689206"/>
              </a:xfrm>
            </p:grpSpPr>
            <p:sp>
              <p:nvSpPr>
                <p:cNvPr id="45" name="TextBox 44"/>
                <p:cNvSpPr txBox="1"/>
                <p:nvPr/>
              </p:nvSpPr>
              <p:spPr>
                <a:xfrm>
                  <a:off x="756922" y="5754180"/>
                  <a:ext cx="3148867" cy="98488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US" sz="1400" dirty="0" smtClean="0"/>
                    <a:t>Replay event logs and collect performance data</a:t>
                  </a: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US" sz="1400" dirty="0" smtClean="0"/>
                    <a:t>Cluster organizations</a:t>
                  </a:r>
                </a:p>
              </p:txBody>
            </p:sp>
            <p:sp>
              <p:nvSpPr>
                <p:cNvPr id="46" name="Teardrop 45"/>
                <p:cNvSpPr/>
                <p:nvPr/>
              </p:nvSpPr>
              <p:spPr>
                <a:xfrm>
                  <a:off x="2921465" y="5135448"/>
                  <a:ext cx="557193" cy="557193"/>
                </a:xfrm>
                <a:prstGeom prst="teardrop">
                  <a:avLst>
                    <a:gd name="adj" fmla="val 84975"/>
                  </a:avLst>
                </a:prstGeom>
                <a:solidFill>
                  <a:srgbClr val="C1392B">
                    <a:alpha val="91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350" b="1" dirty="0" smtClean="0">
                      <a:solidFill>
                        <a:schemeClr val="bg1"/>
                      </a:solidFill>
                    </a:rPr>
                    <a:t>2</a:t>
                  </a:r>
                  <a:endParaRPr lang="en-US" sz="135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47" name="TextBox 46"/>
                <p:cNvSpPr txBox="1"/>
                <p:nvPr/>
              </p:nvSpPr>
              <p:spPr>
                <a:xfrm>
                  <a:off x="494681" y="5049859"/>
                  <a:ext cx="2425732" cy="69762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1400" b="1" dirty="0"/>
                    <a:t>Performance Indicator Analysis</a:t>
                  </a:r>
                  <a:endParaRPr lang="en-US" sz="135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Sans Pro" panose="020B0503030403020204" pitchFamily="34" charset="0"/>
                  </a:endParaRPr>
                </a:p>
              </p:txBody>
            </p:sp>
          </p:grpSp>
          <p:sp>
            <p:nvSpPr>
              <p:cNvPr id="54" name="TextBox 53"/>
              <p:cNvSpPr txBox="1"/>
              <p:nvPr/>
            </p:nvSpPr>
            <p:spPr>
              <a:xfrm>
                <a:off x="6626430" y="2399431"/>
                <a:ext cx="27603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 smtClean="0">
                    <a:solidFill>
                      <a:schemeClr val="bg1"/>
                    </a:solidFill>
                  </a:rPr>
                  <a:t>3</a:t>
                </a:r>
                <a:endParaRPr lang="en-US" sz="1400" b="1" dirty="0">
                  <a:solidFill>
                    <a:schemeClr val="bg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278103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25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523851"/>
              <a:ext cx="692712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Methodology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Approach Overview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74" y="2665152"/>
            <a:ext cx="8245634" cy="1654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14366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26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7" y="6523851"/>
              <a:ext cx="70561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Methodology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Process Model Mining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631716" y="2738762"/>
            <a:ext cx="7364971" cy="2592088"/>
            <a:chOff x="631716" y="2738762"/>
            <a:chExt cx="7364971" cy="2592088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1716" y="2738762"/>
              <a:ext cx="6743953" cy="2061540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3407433" y="4407520"/>
              <a:ext cx="253616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Using </a:t>
              </a:r>
              <a:r>
                <a:rPr lang="en-US" b="1" dirty="0" smtClean="0"/>
                <a:t>«Inductive Miner Infrequent (</a:t>
              </a:r>
              <a:r>
                <a:rPr lang="en-US" b="1" dirty="0" err="1" smtClean="0"/>
                <a:t>IMi</a:t>
              </a:r>
              <a:r>
                <a:rPr lang="en-US" b="1" dirty="0" smtClean="0"/>
                <a:t>)» </a:t>
              </a:r>
              <a:r>
                <a:rPr lang="en-US" dirty="0" smtClean="0"/>
                <a:t>method</a:t>
              </a:r>
              <a:endParaRPr lang="en-US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162136" y="4445016"/>
              <a:ext cx="183455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Workflow net as process model</a:t>
              </a:r>
              <a:endParaRPr lang="en-US" dirty="0"/>
            </a:p>
          </p:txBody>
        </p:sp>
      </p:grpSp>
      <p:sp>
        <p:nvSpPr>
          <p:cNvPr id="22" name="Content Placeholder 2"/>
          <p:cNvSpPr txBox="1">
            <a:spLocks/>
          </p:cNvSpPr>
          <p:nvPr/>
        </p:nvSpPr>
        <p:spPr>
          <a:xfrm>
            <a:off x="524145" y="2121639"/>
            <a:ext cx="5959221" cy="625919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/>
              <a:t>Applied for each organization:</a:t>
            </a:r>
          </a:p>
        </p:txBody>
      </p:sp>
    </p:spTree>
    <p:extLst>
      <p:ext uri="{BB962C8B-B14F-4D97-AF65-F5344CB8AC3E}">
        <p14:creationId xmlns:p14="http://schemas.microsoft.com/office/powerpoint/2010/main" val="218121300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27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7" y="6523851"/>
              <a:ext cx="68794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Methodology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Performance Indicator Analysis</a:t>
            </a:r>
            <a:endParaRPr lang="en-US" sz="24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3262684" y="1876333"/>
            <a:ext cx="5959221" cy="46592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/>
              <a:t>Two steps:</a:t>
            </a:r>
          </a:p>
        </p:txBody>
      </p:sp>
      <p:sp>
        <p:nvSpPr>
          <p:cNvPr id="25" name="Content Placeholder 2"/>
          <p:cNvSpPr txBox="1">
            <a:spLocks/>
          </p:cNvSpPr>
          <p:nvPr/>
        </p:nvSpPr>
        <p:spPr>
          <a:xfrm>
            <a:off x="3370255" y="4371850"/>
            <a:ext cx="4612305" cy="1213395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/>
              <a:t>Performance Indicators:</a:t>
            </a:r>
          </a:p>
          <a:p>
            <a:pPr lvl="1"/>
            <a:r>
              <a:rPr lang="en-US" sz="2000" dirty="0" smtClean="0"/>
              <a:t>Average Time Between Activities</a:t>
            </a:r>
          </a:p>
          <a:p>
            <a:pPr lvl="1"/>
            <a:endParaRPr lang="en-US" sz="2000" dirty="0" smtClean="0"/>
          </a:p>
          <a:p>
            <a:pPr lvl="1"/>
            <a:r>
              <a:rPr lang="en-US" sz="2000" dirty="0" smtClean="0"/>
              <a:t>Standard Deviation of Time Between Activities</a:t>
            </a:r>
          </a:p>
        </p:txBody>
      </p:sp>
      <p:grpSp>
        <p:nvGrpSpPr>
          <p:cNvPr id="36" name="Group 35"/>
          <p:cNvGrpSpPr/>
          <p:nvPr/>
        </p:nvGrpSpPr>
        <p:grpSpPr>
          <a:xfrm>
            <a:off x="2495669" y="2382833"/>
            <a:ext cx="4814404" cy="1856891"/>
            <a:chOff x="1927492" y="2678167"/>
            <a:chExt cx="4814404" cy="1856891"/>
          </a:xfrm>
        </p:grpSpPr>
        <p:grpSp>
          <p:nvGrpSpPr>
            <p:cNvPr id="35" name="Group 34"/>
            <p:cNvGrpSpPr/>
            <p:nvPr/>
          </p:nvGrpSpPr>
          <p:grpSpPr>
            <a:xfrm>
              <a:off x="3957860" y="2737067"/>
              <a:ext cx="2784036" cy="1797991"/>
              <a:chOff x="4571534" y="2852911"/>
              <a:chExt cx="2784036" cy="1797991"/>
            </a:xfrm>
          </p:grpSpPr>
          <p:grpSp>
            <p:nvGrpSpPr>
              <p:cNvPr id="20" name="Group 19"/>
              <p:cNvGrpSpPr/>
              <p:nvPr/>
            </p:nvGrpSpPr>
            <p:grpSpPr>
              <a:xfrm>
                <a:off x="4571534" y="2852911"/>
                <a:ext cx="2784036" cy="1797991"/>
                <a:chOff x="4571534" y="2852911"/>
                <a:chExt cx="2784036" cy="1797991"/>
              </a:xfrm>
            </p:grpSpPr>
            <p:grpSp>
              <p:nvGrpSpPr>
                <p:cNvPr id="19" name="Group 18"/>
                <p:cNvGrpSpPr/>
                <p:nvPr/>
              </p:nvGrpSpPr>
              <p:grpSpPr>
                <a:xfrm>
                  <a:off x="4571534" y="2898336"/>
                  <a:ext cx="2784036" cy="1752566"/>
                  <a:chOff x="4571534" y="2898336"/>
                  <a:chExt cx="2784036" cy="1752566"/>
                </a:xfrm>
              </p:grpSpPr>
              <p:sp>
                <p:nvSpPr>
                  <p:cNvPr id="26" name="Teardrop 25"/>
                  <p:cNvSpPr/>
                  <p:nvPr/>
                </p:nvSpPr>
                <p:spPr>
                  <a:xfrm rot="2700000">
                    <a:off x="5603004" y="2898336"/>
                    <a:ext cx="1752566" cy="1752566"/>
                  </a:xfrm>
                  <a:prstGeom prst="teardrop">
                    <a:avLst>
                      <a:gd name="adj" fmla="val 100000"/>
                    </a:avLst>
                  </a:prstGeom>
                  <a:solidFill>
                    <a:schemeClr val="accent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rgbClr r="0" g="0" b="0"/>
                  </a:lnRef>
                  <a:fillRef idx="1">
                    <a:scrgbClr r="0" g="0" b="0"/>
                  </a:fillRef>
                  <a:effectRef idx="0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</p:sp>
              <p:sp>
                <p:nvSpPr>
                  <p:cNvPr id="11" name="Rectangle 10"/>
                  <p:cNvSpPr/>
                  <p:nvPr/>
                </p:nvSpPr>
                <p:spPr>
                  <a:xfrm>
                    <a:off x="4571534" y="3134767"/>
                    <a:ext cx="1507437" cy="338554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endParaRPr lang="en-US" sz="1600" dirty="0"/>
                  </a:p>
                </p:txBody>
              </p:sp>
            </p:grpSp>
            <p:grpSp>
              <p:nvGrpSpPr>
                <p:cNvPr id="27" name="Group 26"/>
                <p:cNvGrpSpPr/>
                <p:nvPr/>
              </p:nvGrpSpPr>
              <p:grpSpPr>
                <a:xfrm>
                  <a:off x="4971849" y="2852911"/>
                  <a:ext cx="2281128" cy="1710359"/>
                  <a:chOff x="1974204" y="1578925"/>
                  <a:chExt cx="1769282" cy="1326584"/>
                </a:xfrm>
              </p:grpSpPr>
              <p:sp>
                <p:nvSpPr>
                  <p:cNvPr id="32" name="Oval 31"/>
                  <p:cNvSpPr/>
                  <p:nvPr/>
                </p:nvSpPr>
                <p:spPr>
                  <a:xfrm>
                    <a:off x="2539951" y="1701976"/>
                    <a:ext cx="1203535" cy="1203533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rgbClr r="0" g="0" b="0"/>
                  </a:lnRef>
                  <a:fillRef idx="1">
                    <a:scrgbClr r="0" g="0" b="0"/>
                  </a:fillRef>
                  <a:effectRef idx="0">
                    <a:schemeClr val="lt1">
                      <a:alpha val="90000"/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dk1">
                      <a:hueOff val="0"/>
                      <a:satOff val="0"/>
                      <a:lumOff val="0"/>
                      <a:alphaOff val="0"/>
                    </a:schemeClr>
                  </a:fontRef>
                </p:style>
              </p:sp>
              <p:sp>
                <p:nvSpPr>
                  <p:cNvPr id="33" name="Oval 5"/>
                  <p:cNvSpPr/>
                  <p:nvPr/>
                </p:nvSpPr>
                <p:spPr>
                  <a:xfrm>
                    <a:off x="1974204" y="1578925"/>
                    <a:ext cx="906560" cy="906388"/>
                  </a:xfrm>
                  <a:prstGeom prst="rect">
                    <a:avLst/>
                  </a:prstGeom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dk1">
                      <a:hueOff val="0"/>
                      <a:satOff val="0"/>
                      <a:lumOff val="0"/>
                      <a:alphaOff val="0"/>
                    </a:schemeClr>
                  </a:fontRef>
                </p:style>
                <p:txBody>
                  <a:bodyPr spcFirstLastPara="0" vert="horz" wrap="square" lIns="68580" tIns="68580" rIns="68580" bIns="68580" numCol="1" spcCol="1270" anchor="ctr" anchorCtr="0">
                    <a:noAutofit/>
                  </a:bodyPr>
                  <a:lstStyle/>
                  <a:p>
                    <a:pPr lvl="0" algn="ctr" defTabSz="24003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</a:pPr>
                    <a:endParaRPr lang="en-US" sz="5400" kern="1200" dirty="0"/>
                  </a:p>
                </p:txBody>
              </p:sp>
            </p:grpSp>
          </p:grpSp>
          <p:sp>
            <p:nvSpPr>
              <p:cNvPr id="34" name="Rectangle 33"/>
              <p:cNvSpPr/>
              <p:nvPr/>
            </p:nvSpPr>
            <p:spPr>
              <a:xfrm>
                <a:off x="5773055" y="3301180"/>
                <a:ext cx="1396519" cy="923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 smtClean="0"/>
                  <a:t>Performance</a:t>
                </a:r>
              </a:p>
              <a:p>
                <a:pPr algn="ctr"/>
                <a:r>
                  <a:rPr lang="en-US" dirty="0" smtClean="0"/>
                  <a:t>Indicator Clustering</a:t>
                </a:r>
              </a:p>
            </p:txBody>
          </p:sp>
        </p:grpSp>
        <p:grpSp>
          <p:nvGrpSpPr>
            <p:cNvPr id="38" name="Group 37"/>
            <p:cNvGrpSpPr/>
            <p:nvPr/>
          </p:nvGrpSpPr>
          <p:grpSpPr>
            <a:xfrm>
              <a:off x="1927492" y="2678167"/>
              <a:ext cx="2784036" cy="1797991"/>
              <a:chOff x="4571534" y="2852911"/>
              <a:chExt cx="2784036" cy="1797991"/>
            </a:xfrm>
          </p:grpSpPr>
          <p:grpSp>
            <p:nvGrpSpPr>
              <p:cNvPr id="39" name="Group 38"/>
              <p:cNvGrpSpPr/>
              <p:nvPr/>
            </p:nvGrpSpPr>
            <p:grpSpPr>
              <a:xfrm>
                <a:off x="4571534" y="2852911"/>
                <a:ext cx="2784036" cy="1797991"/>
                <a:chOff x="4571534" y="2852911"/>
                <a:chExt cx="2784036" cy="1797991"/>
              </a:xfrm>
            </p:grpSpPr>
            <p:grpSp>
              <p:nvGrpSpPr>
                <p:cNvPr id="41" name="Group 40"/>
                <p:cNvGrpSpPr/>
                <p:nvPr/>
              </p:nvGrpSpPr>
              <p:grpSpPr>
                <a:xfrm>
                  <a:off x="4571534" y="2898336"/>
                  <a:ext cx="2784036" cy="1752566"/>
                  <a:chOff x="4571534" y="2898336"/>
                  <a:chExt cx="2784036" cy="1752566"/>
                </a:xfrm>
              </p:grpSpPr>
              <p:sp>
                <p:nvSpPr>
                  <p:cNvPr id="45" name="Teardrop 44"/>
                  <p:cNvSpPr/>
                  <p:nvPr/>
                </p:nvSpPr>
                <p:spPr>
                  <a:xfrm rot="2700000">
                    <a:off x="5603004" y="2898336"/>
                    <a:ext cx="1752566" cy="1752566"/>
                  </a:xfrm>
                  <a:prstGeom prst="teardrop">
                    <a:avLst>
                      <a:gd name="adj" fmla="val 100000"/>
                    </a:avLst>
                  </a:prstGeom>
                  <a:solidFill>
                    <a:srgbClr val="F39712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rgbClr r="0" g="0" b="0"/>
                  </a:lnRef>
                  <a:fillRef idx="1">
                    <a:scrgbClr r="0" g="0" b="0"/>
                  </a:fillRef>
                  <a:effectRef idx="0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</p:sp>
              <p:sp>
                <p:nvSpPr>
                  <p:cNvPr id="46" name="Rectangle 45"/>
                  <p:cNvSpPr/>
                  <p:nvPr/>
                </p:nvSpPr>
                <p:spPr>
                  <a:xfrm>
                    <a:off x="4571534" y="3134767"/>
                    <a:ext cx="1507437" cy="338554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endParaRPr lang="en-US" sz="1600" dirty="0"/>
                  </a:p>
                </p:txBody>
              </p:sp>
            </p:grpSp>
            <p:grpSp>
              <p:nvGrpSpPr>
                <p:cNvPr id="42" name="Group 41"/>
                <p:cNvGrpSpPr/>
                <p:nvPr/>
              </p:nvGrpSpPr>
              <p:grpSpPr>
                <a:xfrm>
                  <a:off x="4971849" y="2852911"/>
                  <a:ext cx="2281128" cy="1710359"/>
                  <a:chOff x="1974204" y="1578925"/>
                  <a:chExt cx="1769282" cy="1326584"/>
                </a:xfrm>
              </p:grpSpPr>
              <p:sp>
                <p:nvSpPr>
                  <p:cNvPr id="43" name="Oval 42"/>
                  <p:cNvSpPr/>
                  <p:nvPr/>
                </p:nvSpPr>
                <p:spPr>
                  <a:xfrm>
                    <a:off x="2539951" y="1701976"/>
                    <a:ext cx="1203535" cy="1203533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rgbClr r="0" g="0" b="0"/>
                  </a:lnRef>
                  <a:fillRef idx="1">
                    <a:scrgbClr r="0" g="0" b="0"/>
                  </a:fillRef>
                  <a:effectRef idx="0">
                    <a:schemeClr val="lt1">
                      <a:alpha val="90000"/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dk1">
                      <a:hueOff val="0"/>
                      <a:satOff val="0"/>
                      <a:lumOff val="0"/>
                      <a:alphaOff val="0"/>
                    </a:schemeClr>
                  </a:fontRef>
                </p:style>
              </p:sp>
              <p:sp>
                <p:nvSpPr>
                  <p:cNvPr id="44" name="Oval 5"/>
                  <p:cNvSpPr/>
                  <p:nvPr/>
                </p:nvSpPr>
                <p:spPr>
                  <a:xfrm>
                    <a:off x="1974204" y="1578925"/>
                    <a:ext cx="906560" cy="906388"/>
                  </a:xfrm>
                  <a:prstGeom prst="rect">
                    <a:avLst/>
                  </a:prstGeom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dk1">
                      <a:hueOff val="0"/>
                      <a:satOff val="0"/>
                      <a:lumOff val="0"/>
                      <a:alphaOff val="0"/>
                    </a:schemeClr>
                  </a:fontRef>
                </p:style>
                <p:txBody>
                  <a:bodyPr spcFirstLastPara="0" vert="horz" wrap="square" lIns="68580" tIns="68580" rIns="68580" bIns="68580" numCol="1" spcCol="1270" anchor="ctr" anchorCtr="0">
                    <a:noAutofit/>
                  </a:bodyPr>
                  <a:lstStyle/>
                  <a:p>
                    <a:pPr lvl="0" algn="ctr" defTabSz="24003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</a:pPr>
                    <a:endParaRPr lang="en-US" sz="5400" kern="1200" dirty="0"/>
                  </a:p>
                </p:txBody>
              </p:sp>
            </p:grpSp>
          </p:grpSp>
          <p:sp>
            <p:nvSpPr>
              <p:cNvPr id="40" name="Rectangle 39"/>
              <p:cNvSpPr/>
              <p:nvPr/>
            </p:nvSpPr>
            <p:spPr>
              <a:xfrm>
                <a:off x="5753511" y="3181114"/>
                <a:ext cx="1396519" cy="12003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 smtClean="0"/>
                  <a:t>Replay and Performance Indicator Calculation</a:t>
                </a:r>
                <a:endParaRPr lang="en-US" dirty="0"/>
              </a:p>
            </p:txBody>
          </p:sp>
        </p:grpSp>
      </p:grpSp>
      <p:pic>
        <p:nvPicPr>
          <p:cNvPr id="37" name="Picture 3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461" y="2541482"/>
            <a:ext cx="2438400" cy="2438400"/>
          </a:xfrm>
          <a:prstGeom prst="rect">
            <a:avLst/>
          </a:prstGeom>
        </p:spPr>
      </p:pic>
      <p:sp>
        <p:nvSpPr>
          <p:cNvPr id="47" name="Down Arrow 46"/>
          <p:cNvSpPr/>
          <p:nvPr/>
        </p:nvSpPr>
        <p:spPr>
          <a:xfrm>
            <a:off x="7723074" y="4662494"/>
            <a:ext cx="319177" cy="552091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Down Arrow 49"/>
          <p:cNvSpPr/>
          <p:nvPr/>
        </p:nvSpPr>
        <p:spPr>
          <a:xfrm>
            <a:off x="7214060" y="5580127"/>
            <a:ext cx="319177" cy="552091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844037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28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523851"/>
              <a:ext cx="681282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Methodology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4" y="1141532"/>
            <a:ext cx="8510634" cy="4462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3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Performance Indicator Analysis </a:t>
            </a:r>
            <a:r>
              <a:rPr lang="en-US" sz="20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- </a:t>
            </a:r>
            <a:r>
              <a:rPr lang="en-US" sz="19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Replay and Performance Indicator Calculation </a:t>
            </a:r>
            <a:endParaRPr lang="en-US" sz="19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524145" y="1935247"/>
            <a:ext cx="5959221" cy="625919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/>
              <a:t>Applied for each organization: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132" y="2474261"/>
            <a:ext cx="8098667" cy="3436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79297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29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7" y="6523851"/>
              <a:ext cx="694213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Methodology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Performance Indicator Analysis </a:t>
            </a:r>
            <a:r>
              <a:rPr lang="en-US" sz="20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– Performance Indicator Clustering</a:t>
            </a:r>
            <a:endParaRPr lang="en-US" sz="20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623" y="2308333"/>
            <a:ext cx="8108830" cy="207509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08" t="25433" r="7457" b="29325"/>
          <a:stretch/>
        </p:blipFill>
        <p:spPr>
          <a:xfrm>
            <a:off x="1915063" y="4386263"/>
            <a:ext cx="3512181" cy="1296352"/>
          </a:xfrm>
          <a:prstGeom prst="rect">
            <a:avLst/>
          </a:prstGeom>
        </p:spPr>
      </p:pic>
      <p:cxnSp>
        <p:nvCxnSpPr>
          <p:cNvPr id="11" name="Straight Arrow Connector 10"/>
          <p:cNvCxnSpPr>
            <a:endCxn id="5" idx="2"/>
          </p:cNvCxnSpPr>
          <p:nvPr/>
        </p:nvCxnSpPr>
        <p:spPr>
          <a:xfrm flipH="1">
            <a:off x="4543038" y="3441700"/>
            <a:ext cx="524334" cy="941727"/>
          </a:xfrm>
          <a:prstGeom prst="straightConnector1">
            <a:avLst/>
          </a:prstGeom>
          <a:ln>
            <a:solidFill>
              <a:srgbClr val="F39712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9" name="Content Placeholder 2"/>
          <p:cNvSpPr txBox="1">
            <a:spLocks/>
          </p:cNvSpPr>
          <p:nvPr/>
        </p:nvSpPr>
        <p:spPr>
          <a:xfrm>
            <a:off x="6961517" y="4292470"/>
            <a:ext cx="2086215" cy="1469975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# of Clusters</a:t>
            </a:r>
          </a:p>
          <a:p>
            <a:r>
              <a:rPr lang="en-US" dirty="0" smtClean="0"/>
              <a:t>Cluster Assignment</a:t>
            </a:r>
          </a:p>
          <a:p>
            <a:r>
              <a:rPr lang="en-US" dirty="0" smtClean="0"/>
              <a:t>Centroids (Performance Indicator Values for each cluster)</a:t>
            </a:r>
          </a:p>
        </p:txBody>
      </p:sp>
      <p:cxnSp>
        <p:nvCxnSpPr>
          <p:cNvPr id="31" name="Straight Arrow Connector 30"/>
          <p:cNvCxnSpPr/>
          <p:nvPr/>
        </p:nvCxnSpPr>
        <p:spPr>
          <a:xfrm flipH="1">
            <a:off x="7882663" y="3438864"/>
            <a:ext cx="1" cy="827516"/>
          </a:xfrm>
          <a:prstGeom prst="straightConnector1">
            <a:avLst/>
          </a:prstGeom>
          <a:ln>
            <a:solidFill>
              <a:srgbClr val="F39712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890199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3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523851"/>
              <a:ext cx="71239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856462" y="2092693"/>
            <a:ext cx="3771197" cy="569380"/>
            <a:chOff x="904883" y="2087521"/>
            <a:chExt cx="5028262" cy="759173"/>
          </a:xfrm>
        </p:grpSpPr>
        <p:grpSp>
          <p:nvGrpSpPr>
            <p:cNvPr id="63" name="Group 62"/>
            <p:cNvGrpSpPr/>
            <p:nvPr/>
          </p:nvGrpSpPr>
          <p:grpSpPr>
            <a:xfrm>
              <a:off x="904883" y="2087521"/>
              <a:ext cx="759173" cy="759173"/>
              <a:chOff x="969278" y="2087521"/>
              <a:chExt cx="759173" cy="759173"/>
            </a:xfrm>
          </p:grpSpPr>
          <p:sp>
            <p:nvSpPr>
              <p:cNvPr id="75" name="Teardrop 74"/>
              <p:cNvSpPr/>
              <p:nvPr/>
            </p:nvSpPr>
            <p:spPr>
              <a:xfrm rot="10800000">
                <a:off x="969278" y="2087521"/>
                <a:ext cx="759173" cy="759173"/>
              </a:xfrm>
              <a:prstGeom prst="teardrop">
                <a:avLst>
                  <a:gd name="adj" fmla="val 84975"/>
                </a:avLst>
              </a:prstGeom>
              <a:solidFill>
                <a:srgbClr val="2A80B9">
                  <a:alpha val="9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76" name="TextBox 75"/>
              <p:cNvSpPr txBox="1"/>
              <p:nvPr/>
            </p:nvSpPr>
            <p:spPr>
              <a:xfrm>
                <a:off x="1232041" y="2281525"/>
                <a:ext cx="233647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>
                    <a:solidFill>
                      <a:schemeClr val="bg1"/>
                    </a:solidFill>
                  </a:rPr>
                  <a:t>1</a:t>
                </a:r>
              </a:p>
            </p:txBody>
          </p:sp>
        </p:grpSp>
        <p:sp>
          <p:nvSpPr>
            <p:cNvPr id="73" name="TextBox 72"/>
            <p:cNvSpPr txBox="1"/>
            <p:nvPr/>
          </p:nvSpPr>
          <p:spPr>
            <a:xfrm>
              <a:off x="1785150" y="2214839"/>
              <a:ext cx="4147995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Introduction</a:t>
              </a:r>
              <a:endPara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856462" y="3110893"/>
            <a:ext cx="3797254" cy="569380"/>
            <a:chOff x="904882" y="3445123"/>
            <a:chExt cx="5063005" cy="759173"/>
          </a:xfrm>
        </p:grpSpPr>
        <p:grpSp>
          <p:nvGrpSpPr>
            <p:cNvPr id="78" name="Group 77"/>
            <p:cNvGrpSpPr/>
            <p:nvPr/>
          </p:nvGrpSpPr>
          <p:grpSpPr>
            <a:xfrm>
              <a:off x="904882" y="3445123"/>
              <a:ext cx="759173" cy="759173"/>
              <a:chOff x="969277" y="3445123"/>
              <a:chExt cx="759173" cy="759173"/>
            </a:xfrm>
          </p:grpSpPr>
          <p:sp>
            <p:nvSpPr>
              <p:cNvPr id="82" name="Teardrop 81"/>
              <p:cNvSpPr/>
              <p:nvPr/>
            </p:nvSpPr>
            <p:spPr>
              <a:xfrm rot="10800000">
                <a:off x="969277" y="3445123"/>
                <a:ext cx="759173" cy="759173"/>
              </a:xfrm>
              <a:prstGeom prst="teardrop">
                <a:avLst>
                  <a:gd name="adj" fmla="val 84975"/>
                </a:avLst>
              </a:prstGeom>
              <a:solidFill>
                <a:srgbClr val="F39712">
                  <a:alpha val="9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83" name="TextBox 82"/>
              <p:cNvSpPr txBox="1"/>
              <p:nvPr/>
            </p:nvSpPr>
            <p:spPr>
              <a:xfrm>
                <a:off x="1215742" y="3640043"/>
                <a:ext cx="233647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>
                    <a:solidFill>
                      <a:schemeClr val="bg1"/>
                    </a:solidFill>
                  </a:rPr>
                  <a:t>2</a:t>
                </a:r>
              </a:p>
            </p:txBody>
          </p:sp>
        </p:grpSp>
        <p:sp>
          <p:nvSpPr>
            <p:cNvPr id="80" name="TextBox 79"/>
            <p:cNvSpPr txBox="1"/>
            <p:nvPr/>
          </p:nvSpPr>
          <p:spPr>
            <a:xfrm>
              <a:off x="1819894" y="3550798"/>
              <a:ext cx="4147993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Related Work</a:t>
              </a:r>
              <a:endPara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84" name="Group 83"/>
          <p:cNvGrpSpPr/>
          <p:nvPr/>
        </p:nvGrpSpPr>
        <p:grpSpPr>
          <a:xfrm>
            <a:off x="856461" y="4129095"/>
            <a:ext cx="3713926" cy="569380"/>
            <a:chOff x="904881" y="4802726"/>
            <a:chExt cx="4951900" cy="759173"/>
          </a:xfrm>
        </p:grpSpPr>
        <p:grpSp>
          <p:nvGrpSpPr>
            <p:cNvPr id="85" name="Group 84"/>
            <p:cNvGrpSpPr/>
            <p:nvPr/>
          </p:nvGrpSpPr>
          <p:grpSpPr>
            <a:xfrm>
              <a:off x="904881" y="4802726"/>
              <a:ext cx="759173" cy="759173"/>
              <a:chOff x="969276" y="4802726"/>
              <a:chExt cx="759173" cy="759173"/>
            </a:xfrm>
          </p:grpSpPr>
          <p:sp>
            <p:nvSpPr>
              <p:cNvPr id="89" name="Teardrop 88"/>
              <p:cNvSpPr/>
              <p:nvPr/>
            </p:nvSpPr>
            <p:spPr>
              <a:xfrm rot="10800000">
                <a:off x="969276" y="4802726"/>
                <a:ext cx="759173" cy="759173"/>
              </a:xfrm>
              <a:prstGeom prst="teardrop">
                <a:avLst>
                  <a:gd name="adj" fmla="val 84975"/>
                </a:avLst>
              </a:prstGeom>
              <a:solidFill>
                <a:schemeClr val="tx1">
                  <a:lumMod val="75000"/>
                  <a:lumOff val="25000"/>
                  <a:alpha val="9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90" name="TextBox 89"/>
              <p:cNvSpPr txBox="1"/>
              <p:nvPr/>
            </p:nvSpPr>
            <p:spPr>
              <a:xfrm>
                <a:off x="1232040" y="4996446"/>
                <a:ext cx="233647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>
                    <a:solidFill>
                      <a:schemeClr val="bg1"/>
                    </a:solidFill>
                  </a:rPr>
                  <a:t>3</a:t>
                </a:r>
              </a:p>
            </p:txBody>
          </p:sp>
        </p:grpSp>
        <p:sp>
          <p:nvSpPr>
            <p:cNvPr id="87" name="TextBox 86"/>
            <p:cNvSpPr txBox="1"/>
            <p:nvPr/>
          </p:nvSpPr>
          <p:spPr>
            <a:xfrm>
              <a:off x="1791174" y="4915573"/>
              <a:ext cx="4065607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Background</a:t>
              </a:r>
              <a:endPara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91" name="Group 90"/>
          <p:cNvGrpSpPr/>
          <p:nvPr/>
        </p:nvGrpSpPr>
        <p:grpSpPr>
          <a:xfrm>
            <a:off x="4456646" y="2549892"/>
            <a:ext cx="3771197" cy="569380"/>
            <a:chOff x="6517926" y="2087521"/>
            <a:chExt cx="5028262" cy="759173"/>
          </a:xfrm>
        </p:grpSpPr>
        <p:grpSp>
          <p:nvGrpSpPr>
            <p:cNvPr id="92" name="Group 91"/>
            <p:cNvGrpSpPr/>
            <p:nvPr/>
          </p:nvGrpSpPr>
          <p:grpSpPr>
            <a:xfrm>
              <a:off x="6517926" y="2087521"/>
              <a:ext cx="759173" cy="759173"/>
              <a:chOff x="6582321" y="2087521"/>
              <a:chExt cx="759173" cy="759173"/>
            </a:xfrm>
          </p:grpSpPr>
          <p:sp>
            <p:nvSpPr>
              <p:cNvPr id="96" name="Teardrop 95"/>
              <p:cNvSpPr/>
              <p:nvPr/>
            </p:nvSpPr>
            <p:spPr>
              <a:xfrm rot="10800000">
                <a:off x="6582321" y="2087521"/>
                <a:ext cx="759173" cy="759173"/>
              </a:xfrm>
              <a:prstGeom prst="teardrop">
                <a:avLst>
                  <a:gd name="adj" fmla="val 84975"/>
                </a:avLst>
              </a:prstGeom>
              <a:solidFill>
                <a:srgbClr val="94BA41">
                  <a:alpha val="9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97" name="TextBox 96"/>
              <p:cNvSpPr txBox="1"/>
              <p:nvPr/>
            </p:nvSpPr>
            <p:spPr>
              <a:xfrm>
                <a:off x="6845082" y="2281525"/>
                <a:ext cx="233647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 smtClean="0">
                    <a:solidFill>
                      <a:schemeClr val="bg1"/>
                    </a:solidFill>
                  </a:rPr>
                  <a:t>5</a:t>
                </a:r>
                <a:endParaRPr lang="en-US" sz="135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94" name="TextBox 93"/>
            <p:cNvSpPr txBox="1"/>
            <p:nvPr/>
          </p:nvSpPr>
          <p:spPr>
            <a:xfrm>
              <a:off x="7398193" y="2203423"/>
              <a:ext cx="4147995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Results &amp; Discussions</a:t>
              </a:r>
              <a:endPara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98" name="Group 97"/>
          <p:cNvGrpSpPr/>
          <p:nvPr/>
        </p:nvGrpSpPr>
        <p:grpSpPr>
          <a:xfrm>
            <a:off x="4456643" y="3568093"/>
            <a:ext cx="3941232" cy="569380"/>
            <a:chOff x="6517925" y="3445123"/>
            <a:chExt cx="5254977" cy="759173"/>
          </a:xfrm>
        </p:grpSpPr>
        <p:grpSp>
          <p:nvGrpSpPr>
            <p:cNvPr id="99" name="Group 98"/>
            <p:cNvGrpSpPr/>
            <p:nvPr/>
          </p:nvGrpSpPr>
          <p:grpSpPr>
            <a:xfrm>
              <a:off x="6517925" y="3445123"/>
              <a:ext cx="759173" cy="759173"/>
              <a:chOff x="6582320" y="3445123"/>
              <a:chExt cx="759173" cy="759173"/>
            </a:xfrm>
          </p:grpSpPr>
          <p:sp>
            <p:nvSpPr>
              <p:cNvPr id="103" name="Teardrop 102"/>
              <p:cNvSpPr/>
              <p:nvPr/>
            </p:nvSpPr>
            <p:spPr>
              <a:xfrm rot="10800000">
                <a:off x="6582320" y="3445123"/>
                <a:ext cx="759173" cy="759173"/>
              </a:xfrm>
              <a:prstGeom prst="teardrop">
                <a:avLst>
                  <a:gd name="adj" fmla="val 84975"/>
                </a:avLst>
              </a:prstGeom>
              <a:solidFill>
                <a:schemeClr val="tx1">
                  <a:lumMod val="50000"/>
                  <a:lumOff val="50000"/>
                  <a:alpha val="9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104" name="TextBox 103"/>
              <p:cNvSpPr txBox="1"/>
              <p:nvPr/>
            </p:nvSpPr>
            <p:spPr>
              <a:xfrm>
                <a:off x="6845083" y="3640043"/>
                <a:ext cx="233647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 smtClean="0">
                    <a:solidFill>
                      <a:schemeClr val="bg1"/>
                    </a:solidFill>
                  </a:rPr>
                  <a:t>6</a:t>
                </a:r>
                <a:endParaRPr lang="en-US" sz="135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01" name="TextBox 100"/>
            <p:cNvSpPr txBox="1"/>
            <p:nvPr/>
          </p:nvSpPr>
          <p:spPr>
            <a:xfrm>
              <a:off x="7398194" y="3570858"/>
              <a:ext cx="4374708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Conclusion &amp; Future Work</a:t>
              </a:r>
              <a:endPara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105" name="Group 104"/>
          <p:cNvGrpSpPr/>
          <p:nvPr/>
        </p:nvGrpSpPr>
        <p:grpSpPr>
          <a:xfrm>
            <a:off x="4456644" y="4586295"/>
            <a:ext cx="3740303" cy="569380"/>
            <a:chOff x="6517924" y="4802726"/>
            <a:chExt cx="4987069" cy="759173"/>
          </a:xfrm>
        </p:grpSpPr>
        <p:grpSp>
          <p:nvGrpSpPr>
            <p:cNvPr id="106" name="Group 105"/>
            <p:cNvGrpSpPr/>
            <p:nvPr/>
          </p:nvGrpSpPr>
          <p:grpSpPr>
            <a:xfrm>
              <a:off x="6517924" y="4802726"/>
              <a:ext cx="759173" cy="759173"/>
              <a:chOff x="6582319" y="4802726"/>
              <a:chExt cx="759173" cy="759173"/>
            </a:xfrm>
          </p:grpSpPr>
          <p:sp>
            <p:nvSpPr>
              <p:cNvPr id="110" name="Teardrop 109"/>
              <p:cNvSpPr/>
              <p:nvPr/>
            </p:nvSpPr>
            <p:spPr>
              <a:xfrm rot="10800000">
                <a:off x="6582319" y="4802726"/>
                <a:ext cx="759173" cy="759173"/>
              </a:xfrm>
              <a:prstGeom prst="teardrop">
                <a:avLst>
                  <a:gd name="adj" fmla="val 84975"/>
                </a:avLst>
              </a:prstGeom>
              <a:solidFill>
                <a:srgbClr val="C1392B">
                  <a:alpha val="9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111" name="TextBox 110"/>
              <p:cNvSpPr txBox="1"/>
              <p:nvPr/>
            </p:nvSpPr>
            <p:spPr>
              <a:xfrm>
                <a:off x="6845082" y="4996446"/>
                <a:ext cx="233647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 smtClean="0">
                    <a:solidFill>
                      <a:schemeClr val="bg1"/>
                    </a:solidFill>
                  </a:rPr>
                  <a:t>7</a:t>
                </a:r>
                <a:endParaRPr lang="en-US" sz="135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08" name="TextBox 107"/>
            <p:cNvSpPr txBox="1"/>
            <p:nvPr/>
          </p:nvSpPr>
          <p:spPr>
            <a:xfrm>
              <a:off x="7439386" y="4890307"/>
              <a:ext cx="4065607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Demonstration</a:t>
              </a:r>
              <a:endPara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113" name="Group 112"/>
          <p:cNvGrpSpPr/>
          <p:nvPr/>
        </p:nvGrpSpPr>
        <p:grpSpPr>
          <a:xfrm>
            <a:off x="825246" y="5125942"/>
            <a:ext cx="3828469" cy="569380"/>
            <a:chOff x="6517926" y="2087521"/>
            <a:chExt cx="5104624" cy="759173"/>
          </a:xfrm>
        </p:grpSpPr>
        <p:grpSp>
          <p:nvGrpSpPr>
            <p:cNvPr id="114" name="Group 113"/>
            <p:cNvGrpSpPr/>
            <p:nvPr/>
          </p:nvGrpSpPr>
          <p:grpSpPr>
            <a:xfrm>
              <a:off x="6517926" y="2087521"/>
              <a:ext cx="759173" cy="759173"/>
              <a:chOff x="6582321" y="2087521"/>
              <a:chExt cx="759173" cy="759173"/>
            </a:xfrm>
          </p:grpSpPr>
          <p:sp>
            <p:nvSpPr>
              <p:cNvPr id="116" name="Teardrop 115"/>
              <p:cNvSpPr/>
              <p:nvPr/>
            </p:nvSpPr>
            <p:spPr>
              <a:xfrm rot="10800000">
                <a:off x="6582321" y="2087521"/>
                <a:ext cx="759173" cy="759173"/>
              </a:xfrm>
              <a:prstGeom prst="teardrop">
                <a:avLst>
                  <a:gd name="adj" fmla="val 84975"/>
                </a:avLst>
              </a:prstGeom>
              <a:solidFill>
                <a:schemeClr val="accent1">
                  <a:alpha val="9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117" name="TextBox 116"/>
              <p:cNvSpPr txBox="1"/>
              <p:nvPr/>
            </p:nvSpPr>
            <p:spPr>
              <a:xfrm>
                <a:off x="6845082" y="2281525"/>
                <a:ext cx="233647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>
                    <a:solidFill>
                      <a:schemeClr val="bg1"/>
                    </a:solidFill>
                  </a:rPr>
                  <a:t>4</a:t>
                </a:r>
              </a:p>
            </p:txBody>
          </p:sp>
        </p:grpSp>
        <p:sp>
          <p:nvSpPr>
            <p:cNvPr id="115" name="TextBox 114"/>
            <p:cNvSpPr txBox="1"/>
            <p:nvPr/>
          </p:nvSpPr>
          <p:spPr>
            <a:xfrm>
              <a:off x="7474555" y="2214839"/>
              <a:ext cx="4147995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Methodology</a:t>
              </a:r>
              <a:endPara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119" name="TextBox 118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Agenda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038313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30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523851"/>
              <a:ext cx="68318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Methodology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Mismatch Pattern Analysis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495373" y="1848342"/>
            <a:ext cx="8053403" cy="625919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/>
              <a:t>Spot the differences between process models of different organizations as mismatch patterns</a:t>
            </a:r>
          </a:p>
          <a:p>
            <a:r>
              <a:rPr lang="en-US" sz="2000" dirty="0" smtClean="0"/>
              <a:t>BPMN used since notation is more appropriate to formulate mismatch patterns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182"/>
          <a:stretch/>
        </p:blipFill>
        <p:spPr>
          <a:xfrm>
            <a:off x="2400047" y="3175733"/>
            <a:ext cx="4680206" cy="3460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04183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31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523851"/>
              <a:ext cx="71366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Methodology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Mismatch Pattern Analysis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495373" y="1848342"/>
            <a:ext cx="8053403" cy="625919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/>
              <a:t>Mismatch patterns and analyzers are developed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29" t="-284" r="-102" b="-1671"/>
          <a:stretch/>
        </p:blipFill>
        <p:spPr>
          <a:xfrm>
            <a:off x="980058" y="2591420"/>
            <a:ext cx="7254815" cy="3528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65945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32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7" y="6523851"/>
              <a:ext cx="682234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Methodology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Recommendation Generation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3594464" y="2316867"/>
            <a:ext cx="4901295" cy="198554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sym typeface="Wingdings" panose="05000000000000000000" pitchFamily="2" charset="2"/>
              </a:rPr>
              <a:t>P</a:t>
            </a:r>
            <a:r>
              <a:rPr lang="en-US" sz="2000" dirty="0" smtClean="0"/>
              <a:t>roviding a set of mismatch patterns for each organization to enhance their processes. </a:t>
            </a:r>
          </a:p>
          <a:p>
            <a:pPr lvl="1"/>
            <a:r>
              <a:rPr lang="en-US" sz="1800" dirty="0" smtClean="0"/>
              <a:t>Mismatch patterns between organizations, which are </a:t>
            </a:r>
            <a:r>
              <a:rPr lang="en-US" sz="1800" b="1" dirty="0" smtClean="0">
                <a:solidFill>
                  <a:srgbClr val="C00000"/>
                </a:solidFill>
              </a:rPr>
              <a:t>performing better</a:t>
            </a:r>
            <a:r>
              <a:rPr lang="en-US" sz="1800" dirty="0" smtClean="0"/>
              <a:t> in terms of their performance indicator values.</a:t>
            </a:r>
            <a:endParaRPr lang="en-US" sz="1800" dirty="0"/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671736" y="5308223"/>
            <a:ext cx="7871460" cy="1176492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Recommendation = (Organization,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b="1" baseline="-25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start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b="1" baseline="-25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Mismatch Patterns</a:t>
            </a: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sz="11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776" y="2295169"/>
            <a:ext cx="2239444" cy="2239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97929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33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7" y="6523851"/>
              <a:ext cx="689854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7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Methodology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800" dirty="0" err="1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Recommendation</a:t>
            </a:r>
            <a:r>
              <a:rPr lang="tr-TR" sz="2800" dirty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 </a:t>
            </a:r>
            <a:r>
              <a:rPr lang="tr-TR" sz="2800" dirty="0" err="1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Generation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483096" y="2350760"/>
            <a:ext cx="8248739" cy="2931358"/>
            <a:chOff x="483096" y="2350760"/>
            <a:chExt cx="8248739" cy="2931358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723" t="47735" r="40944" b="-2"/>
            <a:stretch/>
          </p:blipFill>
          <p:spPr>
            <a:xfrm>
              <a:off x="5711175" y="3552764"/>
              <a:ext cx="1917345" cy="1729354"/>
            </a:xfrm>
            <a:prstGeom prst="rect">
              <a:avLst/>
            </a:prstGeom>
          </p:spPr>
        </p:pic>
        <p:grpSp>
          <p:nvGrpSpPr>
            <p:cNvPr id="5" name="Group 4"/>
            <p:cNvGrpSpPr/>
            <p:nvPr/>
          </p:nvGrpSpPr>
          <p:grpSpPr>
            <a:xfrm>
              <a:off x="483096" y="2350760"/>
              <a:ext cx="8248739" cy="1654756"/>
              <a:chOff x="492269" y="4035917"/>
              <a:chExt cx="8248739" cy="1654756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5374" y="4035917"/>
                <a:ext cx="8245634" cy="1654756"/>
              </a:xfrm>
              <a:prstGeom prst="rect">
                <a:avLst/>
              </a:prstGeom>
            </p:spPr>
          </p:pic>
          <p:pic>
            <p:nvPicPr>
              <p:cNvPr id="19" name="Picture 18"/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43314"/>
              <a:stretch/>
            </p:blipFill>
            <p:spPr>
              <a:xfrm>
                <a:off x="492269" y="4035917"/>
                <a:ext cx="4674091" cy="1654756"/>
              </a:xfrm>
              <a:prstGeom prst="rect">
                <a:avLst/>
              </a:prstGeom>
            </p:spPr>
          </p:pic>
        </p:grpSp>
      </p:grpSp>
      <p:sp>
        <p:nvSpPr>
          <p:cNvPr id="25" name="TextBox 24"/>
          <p:cNvSpPr txBox="1"/>
          <p:nvPr/>
        </p:nvSpPr>
        <p:spPr>
          <a:xfrm>
            <a:off x="7459903" y="4031606"/>
            <a:ext cx="168027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Calculated over the same type of performance indicators of different</a:t>
            </a:r>
          </a:p>
          <a:p>
            <a:r>
              <a:rPr lang="en-US" sz="1600" dirty="0" smtClean="0"/>
              <a:t>organizations</a:t>
            </a:r>
            <a:endParaRPr lang="en-US" sz="16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999950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34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7" y="6523851"/>
              <a:ext cx="69937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Methodology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Recommendation Generation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73068" y="2014330"/>
            <a:ext cx="8659525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RecommendationGeneration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input: </a:t>
            </a:r>
            <a:r>
              <a:rPr lang="en-US" sz="1600" b="1" dirty="0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smtClean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organization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600" b="1" dirty="0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smtClean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Cluster Analysis Data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600" b="1" dirty="0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smtClean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performance difference threshold</a:t>
            </a:r>
          </a:p>
          <a:p>
            <a:r>
              <a:rPr lang="en-US" sz="1600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output: </a:t>
            </a:r>
            <a:r>
              <a:rPr lang="en-US" sz="1600" b="1" dirty="0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Recommendations</a:t>
            </a:r>
            <a:r>
              <a:rPr lang="en-US" sz="1600" dirty="0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smtClean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 set of recommendations</a:t>
            </a:r>
          </a:p>
          <a:p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Recommendations</a:t>
            </a:r>
            <a:r>
              <a:rPr lang="en-US" sz="1600" dirty="0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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{}</a:t>
            </a:r>
          </a:p>
          <a:p>
            <a:r>
              <a:rPr lang="en-US" sz="1600" b="1" dirty="0" err="1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 Cluster of organization </a:t>
            </a:r>
            <a:r>
              <a:rPr lang="en-US" sz="1600" b="1" dirty="0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O</a:t>
            </a:r>
            <a:endParaRPr lang="en-US" sz="1600" b="1" dirty="0" smtClean="0">
              <a:solidFill>
                <a:schemeClr val="accent5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each 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centroid for cluster </a:t>
            </a:r>
            <a:r>
              <a:rPr lang="en-US" sz="1600" b="1" dirty="0" err="1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600" b="1" dirty="0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US" sz="1600" b="1" dirty="0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Get other cluster </a:t>
            </a:r>
            <a:r>
              <a:rPr lang="en-US" sz="1600" b="1" dirty="0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with the centroids of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sz="1600" baseline="-25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start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and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sz="1600" baseline="-25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 and     </a:t>
            </a:r>
          </a:p>
          <a:p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value difference larger than </a:t>
            </a:r>
            <a:r>
              <a:rPr lang="en-US" sz="1600" b="1" dirty="0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</a:p>
          <a:p>
            <a:r>
              <a:rPr lang="en-US" sz="1600" b="1" dirty="0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each 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organization </a:t>
            </a:r>
            <a:r>
              <a:rPr lang="en-US" sz="1600" b="1" dirty="0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O’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in the cluster </a:t>
            </a:r>
            <a:r>
              <a:rPr lang="en-US" sz="1600" b="1" dirty="0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</a:t>
            </a:r>
          </a:p>
          <a:p>
            <a:r>
              <a:rPr lang="en-US" sz="1600" b="1" dirty="0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600" b="1" dirty="0" err="1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MismatchPatterns</a:t>
            </a:r>
            <a:r>
              <a:rPr lang="en-US" sz="1600" dirty="0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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Mismatch Pattern Analysis(</a:t>
            </a:r>
            <a:r>
              <a:rPr lang="en-US" sz="1600" b="1" dirty="0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600" b="1" dirty="0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O'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600" b="1" dirty="0" err="1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sz="1600" b="1" baseline="-25000" dirty="0" err="1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start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600" b="1" dirty="0" err="1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sz="1600" b="1" baseline="-25000" dirty="0" err="1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600" b="1" dirty="0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Recommendations</a:t>
            </a:r>
            <a:r>
              <a:rPr lang="en-US" sz="1600" dirty="0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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Recommendation(</a:t>
            </a:r>
            <a:r>
              <a:rPr lang="en-US" sz="1600" b="1" dirty="0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600" b="1" dirty="0" err="1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sz="1600" b="1" baseline="-25000" dirty="0" err="1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start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600" b="1" dirty="0" err="1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sz="1600" b="1" baseline="-25000" dirty="0" err="1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600" b="1" dirty="0" err="1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MismatchPatterns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				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957227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35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523851"/>
              <a:ext cx="692712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856462" y="2092693"/>
            <a:ext cx="3771197" cy="569380"/>
            <a:chOff x="904883" y="2087521"/>
            <a:chExt cx="5028262" cy="759173"/>
          </a:xfrm>
          <a:solidFill>
            <a:schemeClr val="bg2">
              <a:lumMod val="75000"/>
            </a:schemeClr>
          </a:solidFill>
        </p:grpSpPr>
        <p:grpSp>
          <p:nvGrpSpPr>
            <p:cNvPr id="63" name="Group 62"/>
            <p:cNvGrpSpPr/>
            <p:nvPr/>
          </p:nvGrpSpPr>
          <p:grpSpPr>
            <a:xfrm>
              <a:off x="904883" y="2087521"/>
              <a:ext cx="759173" cy="759173"/>
              <a:chOff x="969278" y="2087521"/>
              <a:chExt cx="759173" cy="759173"/>
            </a:xfrm>
            <a:grpFill/>
          </p:grpSpPr>
          <p:sp>
            <p:nvSpPr>
              <p:cNvPr id="75" name="Teardrop 74"/>
              <p:cNvSpPr/>
              <p:nvPr/>
            </p:nvSpPr>
            <p:spPr>
              <a:xfrm rot="10800000">
                <a:off x="969278" y="2087521"/>
                <a:ext cx="759173" cy="759173"/>
              </a:xfrm>
              <a:prstGeom prst="teardrop">
                <a:avLst>
                  <a:gd name="adj" fmla="val 8497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76" name="TextBox 75"/>
              <p:cNvSpPr txBox="1"/>
              <p:nvPr/>
            </p:nvSpPr>
            <p:spPr>
              <a:xfrm>
                <a:off x="1232041" y="2281525"/>
                <a:ext cx="233647" cy="400109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>
                    <a:solidFill>
                      <a:schemeClr val="bg1"/>
                    </a:solidFill>
                  </a:rPr>
                  <a:t>1</a:t>
                </a:r>
              </a:p>
            </p:txBody>
          </p:sp>
        </p:grpSp>
        <p:sp>
          <p:nvSpPr>
            <p:cNvPr id="73" name="TextBox 72"/>
            <p:cNvSpPr txBox="1"/>
            <p:nvPr/>
          </p:nvSpPr>
          <p:spPr>
            <a:xfrm>
              <a:off x="1785150" y="2214839"/>
              <a:ext cx="4147995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bg2">
                      <a:lumMod val="75000"/>
                    </a:schemeClr>
                  </a:solidFill>
                </a:rPr>
                <a:t>Introduction</a:t>
              </a:r>
              <a:endParaRPr lang="en-US" sz="20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856462" y="3110893"/>
            <a:ext cx="3797254" cy="569380"/>
            <a:chOff x="904882" y="3445123"/>
            <a:chExt cx="5063005" cy="759173"/>
          </a:xfrm>
        </p:grpSpPr>
        <p:grpSp>
          <p:nvGrpSpPr>
            <p:cNvPr id="78" name="Group 77"/>
            <p:cNvGrpSpPr/>
            <p:nvPr/>
          </p:nvGrpSpPr>
          <p:grpSpPr>
            <a:xfrm>
              <a:off x="904882" y="3445123"/>
              <a:ext cx="759173" cy="759173"/>
              <a:chOff x="969277" y="3445123"/>
              <a:chExt cx="759173" cy="759173"/>
            </a:xfrm>
          </p:grpSpPr>
          <p:sp>
            <p:nvSpPr>
              <p:cNvPr id="82" name="Teardrop 81"/>
              <p:cNvSpPr/>
              <p:nvPr/>
            </p:nvSpPr>
            <p:spPr>
              <a:xfrm rot="10800000">
                <a:off x="969277" y="3445123"/>
                <a:ext cx="759173" cy="759173"/>
              </a:xfrm>
              <a:prstGeom prst="teardrop">
                <a:avLst>
                  <a:gd name="adj" fmla="val 84975"/>
                </a:avLst>
              </a:prstGeom>
              <a:solidFill>
                <a:schemeClr val="bg2">
                  <a:lumMod val="75000"/>
                  <a:alpha val="9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83" name="TextBox 82"/>
              <p:cNvSpPr txBox="1"/>
              <p:nvPr/>
            </p:nvSpPr>
            <p:spPr>
              <a:xfrm>
                <a:off x="1215742" y="3640043"/>
                <a:ext cx="233647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>
                    <a:solidFill>
                      <a:schemeClr val="bg1"/>
                    </a:solidFill>
                  </a:rPr>
                  <a:t>2</a:t>
                </a:r>
              </a:p>
            </p:txBody>
          </p:sp>
        </p:grpSp>
        <p:sp>
          <p:nvSpPr>
            <p:cNvPr id="80" name="TextBox 79"/>
            <p:cNvSpPr txBox="1"/>
            <p:nvPr/>
          </p:nvSpPr>
          <p:spPr>
            <a:xfrm>
              <a:off x="1819894" y="3550798"/>
              <a:ext cx="4147993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bg2">
                      <a:lumMod val="75000"/>
                    </a:schemeClr>
                  </a:solidFill>
                </a:rPr>
                <a:t>Related Work</a:t>
              </a:r>
              <a:endParaRPr lang="en-US" sz="20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84" name="Group 83"/>
          <p:cNvGrpSpPr/>
          <p:nvPr/>
        </p:nvGrpSpPr>
        <p:grpSpPr>
          <a:xfrm>
            <a:off x="856461" y="4129095"/>
            <a:ext cx="3713926" cy="569380"/>
            <a:chOff x="904881" y="4802726"/>
            <a:chExt cx="4951900" cy="759173"/>
          </a:xfrm>
          <a:solidFill>
            <a:schemeClr val="bg2">
              <a:lumMod val="75000"/>
            </a:schemeClr>
          </a:solidFill>
        </p:grpSpPr>
        <p:grpSp>
          <p:nvGrpSpPr>
            <p:cNvPr id="85" name="Group 84"/>
            <p:cNvGrpSpPr/>
            <p:nvPr/>
          </p:nvGrpSpPr>
          <p:grpSpPr>
            <a:xfrm>
              <a:off x="904881" y="4802726"/>
              <a:ext cx="759173" cy="759173"/>
              <a:chOff x="969276" y="4802726"/>
              <a:chExt cx="759173" cy="759173"/>
            </a:xfrm>
            <a:grpFill/>
          </p:grpSpPr>
          <p:sp>
            <p:nvSpPr>
              <p:cNvPr id="89" name="Teardrop 88"/>
              <p:cNvSpPr/>
              <p:nvPr/>
            </p:nvSpPr>
            <p:spPr>
              <a:xfrm rot="10800000">
                <a:off x="969276" y="4802726"/>
                <a:ext cx="759173" cy="759173"/>
              </a:xfrm>
              <a:prstGeom prst="teardrop">
                <a:avLst>
                  <a:gd name="adj" fmla="val 8497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90" name="TextBox 89"/>
              <p:cNvSpPr txBox="1"/>
              <p:nvPr/>
            </p:nvSpPr>
            <p:spPr>
              <a:xfrm>
                <a:off x="1232040" y="4996446"/>
                <a:ext cx="233647" cy="400109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>
                    <a:solidFill>
                      <a:schemeClr val="bg1"/>
                    </a:solidFill>
                  </a:rPr>
                  <a:t>3</a:t>
                </a:r>
              </a:p>
            </p:txBody>
          </p:sp>
        </p:grpSp>
        <p:sp>
          <p:nvSpPr>
            <p:cNvPr id="87" name="TextBox 86"/>
            <p:cNvSpPr txBox="1"/>
            <p:nvPr/>
          </p:nvSpPr>
          <p:spPr>
            <a:xfrm>
              <a:off x="1791174" y="4915573"/>
              <a:ext cx="4065607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bg2">
                      <a:lumMod val="75000"/>
                    </a:schemeClr>
                  </a:solidFill>
                </a:rPr>
                <a:t>Background</a:t>
              </a:r>
              <a:endParaRPr lang="en-US" sz="24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98" name="Group 97"/>
          <p:cNvGrpSpPr/>
          <p:nvPr/>
        </p:nvGrpSpPr>
        <p:grpSpPr>
          <a:xfrm>
            <a:off x="4456643" y="3568093"/>
            <a:ext cx="3941232" cy="569380"/>
            <a:chOff x="6517925" y="3445123"/>
            <a:chExt cx="5254977" cy="759173"/>
          </a:xfrm>
          <a:solidFill>
            <a:schemeClr val="bg2">
              <a:lumMod val="75000"/>
            </a:schemeClr>
          </a:solidFill>
        </p:grpSpPr>
        <p:grpSp>
          <p:nvGrpSpPr>
            <p:cNvPr id="99" name="Group 98"/>
            <p:cNvGrpSpPr/>
            <p:nvPr/>
          </p:nvGrpSpPr>
          <p:grpSpPr>
            <a:xfrm>
              <a:off x="6517925" y="3445123"/>
              <a:ext cx="759173" cy="759173"/>
              <a:chOff x="6582320" y="3445123"/>
              <a:chExt cx="759173" cy="759173"/>
            </a:xfrm>
            <a:grpFill/>
          </p:grpSpPr>
          <p:sp>
            <p:nvSpPr>
              <p:cNvPr id="103" name="Teardrop 102"/>
              <p:cNvSpPr/>
              <p:nvPr/>
            </p:nvSpPr>
            <p:spPr>
              <a:xfrm rot="10800000">
                <a:off x="6582320" y="3445123"/>
                <a:ext cx="759173" cy="759173"/>
              </a:xfrm>
              <a:prstGeom prst="teardrop">
                <a:avLst>
                  <a:gd name="adj" fmla="val 8497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104" name="TextBox 103"/>
              <p:cNvSpPr txBox="1"/>
              <p:nvPr/>
            </p:nvSpPr>
            <p:spPr>
              <a:xfrm>
                <a:off x="6845083" y="3640043"/>
                <a:ext cx="233647" cy="400109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 smtClean="0">
                    <a:solidFill>
                      <a:schemeClr val="bg1"/>
                    </a:solidFill>
                  </a:rPr>
                  <a:t>6</a:t>
                </a:r>
                <a:endParaRPr lang="en-US" sz="135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01" name="TextBox 100"/>
            <p:cNvSpPr txBox="1"/>
            <p:nvPr/>
          </p:nvSpPr>
          <p:spPr>
            <a:xfrm>
              <a:off x="7398194" y="3570858"/>
              <a:ext cx="4374708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bg2">
                      <a:lumMod val="75000"/>
                    </a:schemeClr>
                  </a:solidFill>
                </a:rPr>
                <a:t>Conclusion &amp; Future Work</a:t>
              </a:r>
              <a:endParaRPr lang="en-US" sz="20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105" name="Group 104"/>
          <p:cNvGrpSpPr/>
          <p:nvPr/>
        </p:nvGrpSpPr>
        <p:grpSpPr>
          <a:xfrm>
            <a:off x="4456644" y="4586295"/>
            <a:ext cx="3740303" cy="569380"/>
            <a:chOff x="6517924" y="4802726"/>
            <a:chExt cx="4987069" cy="759173"/>
          </a:xfrm>
          <a:solidFill>
            <a:schemeClr val="bg2">
              <a:lumMod val="75000"/>
            </a:schemeClr>
          </a:solidFill>
        </p:grpSpPr>
        <p:grpSp>
          <p:nvGrpSpPr>
            <p:cNvPr id="106" name="Group 105"/>
            <p:cNvGrpSpPr/>
            <p:nvPr/>
          </p:nvGrpSpPr>
          <p:grpSpPr>
            <a:xfrm>
              <a:off x="6517924" y="4802726"/>
              <a:ext cx="759173" cy="759173"/>
              <a:chOff x="6582319" y="4802726"/>
              <a:chExt cx="759173" cy="759173"/>
            </a:xfrm>
            <a:grpFill/>
          </p:grpSpPr>
          <p:sp>
            <p:nvSpPr>
              <p:cNvPr id="110" name="Teardrop 109"/>
              <p:cNvSpPr/>
              <p:nvPr/>
            </p:nvSpPr>
            <p:spPr>
              <a:xfrm rot="10800000">
                <a:off x="6582319" y="4802726"/>
                <a:ext cx="759173" cy="759173"/>
              </a:xfrm>
              <a:prstGeom prst="teardrop">
                <a:avLst>
                  <a:gd name="adj" fmla="val 8497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111" name="TextBox 110"/>
              <p:cNvSpPr txBox="1"/>
              <p:nvPr/>
            </p:nvSpPr>
            <p:spPr>
              <a:xfrm>
                <a:off x="6845082" y="4996446"/>
                <a:ext cx="233647" cy="400109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 smtClean="0">
                    <a:solidFill>
                      <a:schemeClr val="bg1"/>
                    </a:solidFill>
                  </a:rPr>
                  <a:t>7</a:t>
                </a:r>
                <a:endParaRPr lang="en-US" sz="135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08" name="TextBox 107"/>
            <p:cNvSpPr txBox="1"/>
            <p:nvPr/>
          </p:nvSpPr>
          <p:spPr>
            <a:xfrm>
              <a:off x="7439386" y="4890307"/>
              <a:ext cx="4065607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bg2">
                      <a:lumMod val="75000"/>
                    </a:schemeClr>
                  </a:solidFill>
                </a:rPr>
                <a:t>Demonstration</a:t>
              </a:r>
              <a:endParaRPr lang="en-US" sz="24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113" name="Group 112"/>
          <p:cNvGrpSpPr/>
          <p:nvPr/>
        </p:nvGrpSpPr>
        <p:grpSpPr>
          <a:xfrm>
            <a:off x="825246" y="5125942"/>
            <a:ext cx="3828469" cy="569380"/>
            <a:chOff x="6517926" y="2087521"/>
            <a:chExt cx="5104624" cy="759173"/>
          </a:xfrm>
          <a:solidFill>
            <a:schemeClr val="bg2">
              <a:lumMod val="75000"/>
            </a:schemeClr>
          </a:solidFill>
        </p:grpSpPr>
        <p:grpSp>
          <p:nvGrpSpPr>
            <p:cNvPr id="114" name="Group 113"/>
            <p:cNvGrpSpPr/>
            <p:nvPr/>
          </p:nvGrpSpPr>
          <p:grpSpPr>
            <a:xfrm>
              <a:off x="6517926" y="2087521"/>
              <a:ext cx="759173" cy="759173"/>
              <a:chOff x="6582321" y="2087521"/>
              <a:chExt cx="759173" cy="759173"/>
            </a:xfrm>
            <a:grpFill/>
          </p:grpSpPr>
          <p:sp>
            <p:nvSpPr>
              <p:cNvPr id="116" name="Teardrop 115"/>
              <p:cNvSpPr/>
              <p:nvPr/>
            </p:nvSpPr>
            <p:spPr>
              <a:xfrm rot="10800000">
                <a:off x="6582321" y="2087521"/>
                <a:ext cx="759173" cy="759173"/>
              </a:xfrm>
              <a:prstGeom prst="teardrop">
                <a:avLst>
                  <a:gd name="adj" fmla="val 8497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117" name="TextBox 116"/>
              <p:cNvSpPr txBox="1"/>
              <p:nvPr/>
            </p:nvSpPr>
            <p:spPr>
              <a:xfrm>
                <a:off x="6845082" y="2281525"/>
                <a:ext cx="233647" cy="400109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>
                    <a:solidFill>
                      <a:schemeClr val="bg1"/>
                    </a:solidFill>
                  </a:rPr>
                  <a:t>4</a:t>
                </a:r>
              </a:p>
            </p:txBody>
          </p:sp>
        </p:grpSp>
        <p:sp>
          <p:nvSpPr>
            <p:cNvPr id="115" name="TextBox 114"/>
            <p:cNvSpPr txBox="1"/>
            <p:nvPr/>
          </p:nvSpPr>
          <p:spPr>
            <a:xfrm>
              <a:off x="7474555" y="2214839"/>
              <a:ext cx="4147995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bg2">
                      <a:lumMod val="75000"/>
                    </a:schemeClr>
                  </a:solidFill>
                </a:rPr>
                <a:t>Methodology</a:t>
              </a:r>
              <a:endParaRPr lang="en-US" sz="20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sp>
        <p:nvSpPr>
          <p:cNvPr id="119" name="TextBox 118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Agenda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grpSp>
        <p:nvGrpSpPr>
          <p:cNvPr id="52" name="Group 51"/>
          <p:cNvGrpSpPr/>
          <p:nvPr/>
        </p:nvGrpSpPr>
        <p:grpSpPr>
          <a:xfrm>
            <a:off x="4456642" y="2551178"/>
            <a:ext cx="3771197" cy="569380"/>
            <a:chOff x="6517926" y="2087521"/>
            <a:chExt cx="5028262" cy="759173"/>
          </a:xfrm>
        </p:grpSpPr>
        <p:grpSp>
          <p:nvGrpSpPr>
            <p:cNvPr id="53" name="Group 52"/>
            <p:cNvGrpSpPr/>
            <p:nvPr/>
          </p:nvGrpSpPr>
          <p:grpSpPr>
            <a:xfrm>
              <a:off x="6517926" y="2087521"/>
              <a:ext cx="759173" cy="759173"/>
              <a:chOff x="6582321" y="2087521"/>
              <a:chExt cx="759173" cy="759173"/>
            </a:xfrm>
          </p:grpSpPr>
          <p:sp>
            <p:nvSpPr>
              <p:cNvPr id="55" name="Teardrop 54"/>
              <p:cNvSpPr/>
              <p:nvPr/>
            </p:nvSpPr>
            <p:spPr>
              <a:xfrm rot="10800000">
                <a:off x="6582321" y="2087521"/>
                <a:ext cx="759173" cy="759173"/>
              </a:xfrm>
              <a:prstGeom prst="teardrop">
                <a:avLst>
                  <a:gd name="adj" fmla="val 84975"/>
                </a:avLst>
              </a:prstGeom>
              <a:solidFill>
                <a:srgbClr val="94BA41">
                  <a:alpha val="9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56" name="TextBox 55"/>
              <p:cNvSpPr txBox="1"/>
              <p:nvPr/>
            </p:nvSpPr>
            <p:spPr>
              <a:xfrm>
                <a:off x="6845082" y="2281525"/>
                <a:ext cx="233647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 smtClean="0">
                    <a:solidFill>
                      <a:schemeClr val="bg1"/>
                    </a:solidFill>
                  </a:rPr>
                  <a:t>5</a:t>
                </a:r>
                <a:endParaRPr lang="en-US" sz="135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54" name="TextBox 53"/>
            <p:cNvSpPr txBox="1"/>
            <p:nvPr/>
          </p:nvSpPr>
          <p:spPr>
            <a:xfrm>
              <a:off x="7398193" y="2203423"/>
              <a:ext cx="4147995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Results &amp; Discussions</a:t>
              </a:r>
              <a:endPara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2483378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36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523851"/>
              <a:ext cx="68699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Results &amp; Discussions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Evaluation Metrics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grpSp>
        <p:nvGrpSpPr>
          <p:cNvPr id="56" name="Group 55"/>
          <p:cNvGrpSpPr/>
          <p:nvPr/>
        </p:nvGrpSpPr>
        <p:grpSpPr>
          <a:xfrm>
            <a:off x="352860" y="2293437"/>
            <a:ext cx="8584124" cy="3853097"/>
            <a:chOff x="352860" y="2293437"/>
            <a:chExt cx="8584124" cy="3853097"/>
          </a:xfrm>
        </p:grpSpPr>
        <p:grpSp>
          <p:nvGrpSpPr>
            <p:cNvPr id="49" name="Group 48"/>
            <p:cNvGrpSpPr/>
            <p:nvPr/>
          </p:nvGrpSpPr>
          <p:grpSpPr>
            <a:xfrm>
              <a:off x="5999974" y="4602237"/>
              <a:ext cx="2937010" cy="1544297"/>
              <a:chOff x="7999958" y="5084305"/>
              <a:chExt cx="3916010" cy="2059063"/>
            </a:xfrm>
          </p:grpSpPr>
          <p:sp>
            <p:nvSpPr>
              <p:cNvPr id="50" name="TextBox 49"/>
              <p:cNvSpPr txBox="1"/>
              <p:nvPr/>
            </p:nvSpPr>
            <p:spPr>
              <a:xfrm>
                <a:off x="9339382" y="5084305"/>
                <a:ext cx="2012973" cy="6976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/>
                  <a:t>Recommendation </a:t>
                </a:r>
                <a:r>
                  <a:rPr lang="en-US" sz="1400" b="1" dirty="0" smtClean="0"/>
                  <a:t>Generation</a:t>
                </a:r>
                <a:endParaRPr lang="en-US" sz="135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" panose="020B0503030403020204" pitchFamily="34" charset="0"/>
                </a:endParaRPr>
              </a:p>
            </p:txBody>
          </p:sp>
          <p:sp>
            <p:nvSpPr>
              <p:cNvPr id="51" name="Teardrop 50"/>
              <p:cNvSpPr/>
              <p:nvPr/>
            </p:nvSpPr>
            <p:spPr>
              <a:xfrm rot="16200000">
                <a:off x="8756180" y="5135448"/>
                <a:ext cx="557193" cy="557193"/>
              </a:xfrm>
              <a:prstGeom prst="teardrop">
                <a:avLst>
                  <a:gd name="adj" fmla="val 84975"/>
                </a:avLst>
              </a:prstGeom>
              <a:solidFill>
                <a:srgbClr val="94BA41">
                  <a:alpha val="9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eaVert" rtlCol="0" anchor="ctr"/>
              <a:lstStyle/>
              <a:p>
                <a:pPr algn="ctr"/>
                <a:r>
                  <a:rPr lang="en-US" sz="1350" b="1" dirty="0" smtClean="0">
                    <a:solidFill>
                      <a:schemeClr val="bg1"/>
                    </a:solidFill>
                  </a:rPr>
                  <a:t>4</a:t>
                </a:r>
                <a:endParaRPr lang="en-US" sz="135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2" name="TextBox 51"/>
              <p:cNvSpPr txBox="1"/>
              <p:nvPr/>
            </p:nvSpPr>
            <p:spPr>
              <a:xfrm>
                <a:off x="7999958" y="5871225"/>
                <a:ext cx="3916010" cy="12721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400" dirty="0" smtClean="0"/>
                  <a:t>Responsiveness with different threshold values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400" dirty="0" smtClean="0"/>
                  <a:t>Comparison with and without performance clustering</a:t>
                </a:r>
              </a:p>
            </p:txBody>
          </p:sp>
        </p:grpSp>
        <p:grpSp>
          <p:nvGrpSpPr>
            <p:cNvPr id="55" name="Group 54"/>
            <p:cNvGrpSpPr/>
            <p:nvPr/>
          </p:nvGrpSpPr>
          <p:grpSpPr>
            <a:xfrm>
              <a:off x="352860" y="2293437"/>
              <a:ext cx="8392738" cy="3334428"/>
              <a:chOff x="352860" y="2293437"/>
              <a:chExt cx="8392738" cy="3334428"/>
            </a:xfrm>
          </p:grpSpPr>
          <p:graphicFrame>
            <p:nvGraphicFramePr>
              <p:cNvPr id="19" name="Chart 18"/>
              <p:cNvGraphicFramePr/>
              <p:nvPr>
                <p:extLst/>
              </p:nvPr>
            </p:nvGraphicFramePr>
            <p:xfrm>
              <a:off x="2543366" y="2353720"/>
              <a:ext cx="4015465" cy="2676977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5"/>
              </a:graphicData>
            </a:graphic>
          </p:graphicFrame>
          <p:grpSp>
            <p:nvGrpSpPr>
              <p:cNvPr id="20" name="Group 19"/>
              <p:cNvGrpSpPr/>
              <p:nvPr/>
            </p:nvGrpSpPr>
            <p:grpSpPr>
              <a:xfrm>
                <a:off x="2710497" y="2556469"/>
                <a:ext cx="736892" cy="385177"/>
                <a:chOff x="2602523" y="1505211"/>
                <a:chExt cx="982522" cy="513569"/>
              </a:xfrm>
            </p:grpSpPr>
            <p:cxnSp>
              <p:nvCxnSpPr>
                <p:cNvPr id="21" name="Straight Connector 20"/>
                <p:cNvCxnSpPr/>
                <p:nvPr/>
              </p:nvCxnSpPr>
              <p:spPr>
                <a:xfrm>
                  <a:off x="3186112" y="1505212"/>
                  <a:ext cx="398933" cy="513568"/>
                </a:xfrm>
                <a:prstGeom prst="line">
                  <a:avLst/>
                </a:prstGeom>
                <a:ln w="285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Arrow Connector 21"/>
                <p:cNvCxnSpPr/>
                <p:nvPr/>
              </p:nvCxnSpPr>
              <p:spPr>
                <a:xfrm flipH="1">
                  <a:off x="2602523" y="1505211"/>
                  <a:ext cx="583590" cy="0"/>
                </a:xfrm>
                <a:prstGeom prst="straightConnector1">
                  <a:avLst/>
                </a:prstGeom>
                <a:ln w="28575">
                  <a:solidFill>
                    <a:schemeClr val="bg1">
                      <a:lumMod val="75000"/>
                    </a:schemeClr>
                  </a:solidFill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5" name="Group 24"/>
              <p:cNvGrpSpPr/>
              <p:nvPr/>
            </p:nvGrpSpPr>
            <p:grpSpPr>
              <a:xfrm rot="10800000">
                <a:off x="5645188" y="4443607"/>
                <a:ext cx="726341" cy="385177"/>
                <a:chOff x="2602523" y="1505211"/>
                <a:chExt cx="968454" cy="513569"/>
              </a:xfrm>
            </p:grpSpPr>
            <p:cxnSp>
              <p:nvCxnSpPr>
                <p:cNvPr id="26" name="Straight Connector 25"/>
                <p:cNvCxnSpPr/>
                <p:nvPr/>
              </p:nvCxnSpPr>
              <p:spPr>
                <a:xfrm>
                  <a:off x="3172044" y="1505212"/>
                  <a:ext cx="398933" cy="513568"/>
                </a:xfrm>
                <a:prstGeom prst="line">
                  <a:avLst/>
                </a:prstGeom>
                <a:ln w="285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Arrow Connector 26"/>
                <p:cNvCxnSpPr/>
                <p:nvPr/>
              </p:nvCxnSpPr>
              <p:spPr>
                <a:xfrm flipH="1">
                  <a:off x="2602523" y="1505211"/>
                  <a:ext cx="583590" cy="0"/>
                </a:xfrm>
                <a:prstGeom prst="straightConnector1">
                  <a:avLst/>
                </a:prstGeom>
                <a:ln w="28575">
                  <a:solidFill>
                    <a:schemeClr val="bg1">
                      <a:lumMod val="75000"/>
                    </a:schemeClr>
                  </a:solidFill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8" name="Group 27"/>
              <p:cNvGrpSpPr/>
              <p:nvPr/>
            </p:nvGrpSpPr>
            <p:grpSpPr>
              <a:xfrm>
                <a:off x="2712444" y="4459149"/>
                <a:ext cx="811145" cy="381000"/>
                <a:chOff x="2712843" y="5468522"/>
                <a:chExt cx="1081526" cy="508000"/>
              </a:xfrm>
            </p:grpSpPr>
            <p:cxnSp>
              <p:nvCxnSpPr>
                <p:cNvPr id="29" name="Straight Arrow Connector 28"/>
                <p:cNvCxnSpPr/>
                <p:nvPr/>
              </p:nvCxnSpPr>
              <p:spPr>
                <a:xfrm flipH="1">
                  <a:off x="2712843" y="5976522"/>
                  <a:ext cx="583590" cy="0"/>
                </a:xfrm>
                <a:prstGeom prst="straightConnector1">
                  <a:avLst/>
                </a:prstGeom>
                <a:ln w="28575">
                  <a:solidFill>
                    <a:schemeClr val="bg1">
                      <a:lumMod val="75000"/>
                    </a:schemeClr>
                  </a:solidFill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9"/>
                <p:cNvCxnSpPr/>
                <p:nvPr/>
              </p:nvCxnSpPr>
              <p:spPr>
                <a:xfrm flipV="1">
                  <a:off x="3286369" y="5468522"/>
                  <a:ext cx="508000" cy="508000"/>
                </a:xfrm>
                <a:prstGeom prst="line">
                  <a:avLst/>
                </a:prstGeom>
                <a:ln w="285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" name="Group 30"/>
              <p:cNvGrpSpPr/>
              <p:nvPr/>
            </p:nvGrpSpPr>
            <p:grpSpPr>
              <a:xfrm>
                <a:off x="5618973" y="2544519"/>
                <a:ext cx="798895" cy="381000"/>
                <a:chOff x="7659429" y="1402915"/>
                <a:chExt cx="1065193" cy="508000"/>
              </a:xfrm>
            </p:grpSpPr>
            <p:cxnSp>
              <p:nvCxnSpPr>
                <p:cNvPr id="32" name="Straight Connector 31"/>
                <p:cNvCxnSpPr/>
                <p:nvPr/>
              </p:nvCxnSpPr>
              <p:spPr>
                <a:xfrm flipV="1">
                  <a:off x="7659429" y="1402915"/>
                  <a:ext cx="508000" cy="508000"/>
                </a:xfrm>
                <a:prstGeom prst="line">
                  <a:avLst/>
                </a:prstGeom>
                <a:ln w="285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Arrow Connector 32"/>
                <p:cNvCxnSpPr/>
                <p:nvPr/>
              </p:nvCxnSpPr>
              <p:spPr>
                <a:xfrm rot="10800000" flipH="1">
                  <a:off x="8141032" y="1418849"/>
                  <a:ext cx="583590" cy="0"/>
                </a:xfrm>
                <a:prstGeom prst="straightConnector1">
                  <a:avLst/>
                </a:prstGeom>
                <a:ln w="28575">
                  <a:solidFill>
                    <a:schemeClr val="bg1">
                      <a:lumMod val="75000"/>
                    </a:schemeClr>
                  </a:solidFill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4" name="Group 33"/>
              <p:cNvGrpSpPr/>
              <p:nvPr/>
            </p:nvGrpSpPr>
            <p:grpSpPr>
              <a:xfrm>
                <a:off x="5980175" y="2293437"/>
                <a:ext cx="2765423" cy="1068997"/>
                <a:chOff x="7973569" y="2005905"/>
                <a:chExt cx="3687231" cy="1425330"/>
              </a:xfrm>
            </p:grpSpPr>
            <p:sp>
              <p:nvSpPr>
                <p:cNvPr id="35" name="TextBox 34"/>
                <p:cNvSpPr txBox="1"/>
                <p:nvPr/>
              </p:nvSpPr>
              <p:spPr>
                <a:xfrm>
                  <a:off x="7973569" y="2733608"/>
                  <a:ext cx="3590795" cy="69762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US" sz="1400" dirty="0" smtClean="0"/>
                    <a:t>Graph-edit distance similarity vs. # of Mismatch Patterns</a:t>
                  </a:r>
                  <a:endParaRPr lang="en-US" sz="1400" dirty="0">
                    <a:solidFill>
                      <a:schemeClr val="bg1">
                        <a:lumMod val="50000"/>
                      </a:schemeClr>
                    </a:solidFill>
                    <a:latin typeface="Source Sans Pro" panose="020B0503030403020204" pitchFamily="34" charset="0"/>
                  </a:endParaRPr>
                </a:p>
              </p:txBody>
            </p:sp>
            <p:sp>
              <p:nvSpPr>
                <p:cNvPr id="36" name="Teardrop 35"/>
                <p:cNvSpPr/>
                <p:nvPr/>
              </p:nvSpPr>
              <p:spPr>
                <a:xfrm rot="10800000">
                  <a:off x="8756180" y="2056204"/>
                  <a:ext cx="557193" cy="557193"/>
                </a:xfrm>
                <a:prstGeom prst="teardrop">
                  <a:avLst>
                    <a:gd name="adj" fmla="val 84975"/>
                  </a:avLst>
                </a:prstGeom>
                <a:solidFill>
                  <a:srgbClr val="F39712">
                    <a:alpha val="91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eaVert" rtlCol="0" anchor="ctr"/>
                <a:lstStyle/>
                <a:p>
                  <a:pPr algn="ctr"/>
                  <a:r>
                    <a:rPr lang="en-US" sz="1350" b="1" dirty="0" smtClean="0">
                      <a:solidFill>
                        <a:schemeClr val="bg1"/>
                      </a:solidFill>
                    </a:rPr>
                    <a:t> </a:t>
                  </a:r>
                  <a:endParaRPr lang="en-US" sz="135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8" name="TextBox 37"/>
                <p:cNvSpPr txBox="1"/>
                <p:nvPr/>
              </p:nvSpPr>
              <p:spPr>
                <a:xfrm>
                  <a:off x="9359637" y="2005905"/>
                  <a:ext cx="2301163" cy="69762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b="1" dirty="0"/>
                    <a:t>Mismatch Pattern Analysis</a:t>
                  </a:r>
                  <a:endParaRPr lang="en-US" sz="135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Sans Pro" panose="020B0503030403020204" pitchFamily="34" charset="0"/>
                  </a:endParaRPr>
                </a:p>
              </p:txBody>
            </p:sp>
          </p:grpSp>
          <p:grpSp>
            <p:nvGrpSpPr>
              <p:cNvPr id="39" name="Group 38"/>
              <p:cNvGrpSpPr/>
              <p:nvPr/>
            </p:nvGrpSpPr>
            <p:grpSpPr>
              <a:xfrm>
                <a:off x="352860" y="2331162"/>
                <a:ext cx="3094529" cy="1330670"/>
                <a:chOff x="470479" y="2056203"/>
                <a:chExt cx="4126039" cy="1774227"/>
              </a:xfrm>
            </p:grpSpPr>
            <p:sp>
              <p:nvSpPr>
                <p:cNvPr id="40" name="TextBox 39"/>
                <p:cNvSpPr txBox="1"/>
                <p:nvPr/>
              </p:nvSpPr>
              <p:spPr>
                <a:xfrm>
                  <a:off x="514672" y="2558287"/>
                  <a:ext cx="4081846" cy="12721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US" sz="1400" dirty="0" smtClean="0"/>
                    <a:t>Fitness</a:t>
                  </a: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US" sz="1400" dirty="0" smtClean="0"/>
                    <a:t>Appropriateness</a:t>
                  </a:r>
                </a:p>
                <a:p>
                  <a:pPr marL="742950" lvl="1" indent="-285750">
                    <a:buFont typeface="Arial" panose="020B0604020202020204" pitchFamily="34" charset="0"/>
                    <a:buChar char="•"/>
                  </a:pPr>
                  <a:r>
                    <a:rPr lang="en-US" sz="1400" dirty="0" smtClean="0"/>
                    <a:t>Structural Appropriateness</a:t>
                  </a:r>
                </a:p>
                <a:p>
                  <a:pPr marL="742950" lvl="1" indent="-285750">
                    <a:buFont typeface="Arial" panose="020B0604020202020204" pitchFamily="34" charset="0"/>
                    <a:buChar char="•"/>
                  </a:pPr>
                  <a:r>
                    <a:rPr lang="en-US" sz="1400" dirty="0" smtClean="0"/>
                    <a:t>Behavioral Appropriateness</a:t>
                  </a:r>
                </a:p>
              </p:txBody>
            </p:sp>
            <p:sp>
              <p:nvSpPr>
                <p:cNvPr id="41" name="TextBox 40"/>
                <p:cNvSpPr txBox="1"/>
                <p:nvPr/>
              </p:nvSpPr>
              <p:spPr>
                <a:xfrm>
                  <a:off x="470479" y="2159259"/>
                  <a:ext cx="2449048" cy="41037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1400" b="1" dirty="0"/>
                    <a:t>Process Model Mining</a:t>
                  </a:r>
                  <a:endParaRPr lang="en-US" sz="135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Sans Pro" panose="020B0503030403020204" pitchFamily="34" charset="0"/>
                  </a:endParaRPr>
                </a:p>
              </p:txBody>
            </p:sp>
            <p:sp>
              <p:nvSpPr>
                <p:cNvPr id="42" name="Teardrop 41"/>
                <p:cNvSpPr/>
                <p:nvPr/>
              </p:nvSpPr>
              <p:spPr>
                <a:xfrm rot="5400000">
                  <a:off x="2921465" y="2056203"/>
                  <a:ext cx="557193" cy="557193"/>
                </a:xfrm>
                <a:prstGeom prst="teardrop">
                  <a:avLst>
                    <a:gd name="adj" fmla="val 84975"/>
                  </a:avLst>
                </a:prstGeom>
                <a:solidFill>
                  <a:srgbClr val="2A80B9">
                    <a:alpha val="91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:r>
                    <a:rPr lang="en-US" sz="1350" b="1" dirty="0" smtClean="0">
                      <a:solidFill>
                        <a:schemeClr val="bg1"/>
                      </a:solidFill>
                    </a:rPr>
                    <a:t>1</a:t>
                  </a:r>
                  <a:endParaRPr lang="en-US" sz="1350" b="1" dirty="0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44" name="Group 43"/>
              <p:cNvGrpSpPr/>
              <p:nvPr/>
            </p:nvGrpSpPr>
            <p:grpSpPr>
              <a:xfrm>
                <a:off x="371011" y="4576404"/>
                <a:ext cx="2960017" cy="1051461"/>
                <a:chOff x="494681" y="5049859"/>
                <a:chExt cx="3946689" cy="1401947"/>
              </a:xfrm>
            </p:grpSpPr>
            <p:sp>
              <p:nvSpPr>
                <p:cNvPr id="45" name="TextBox 44"/>
                <p:cNvSpPr txBox="1"/>
                <p:nvPr/>
              </p:nvSpPr>
              <p:spPr>
                <a:xfrm>
                  <a:off x="756921" y="5754180"/>
                  <a:ext cx="3684449" cy="69762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US" sz="1400" dirty="0" smtClean="0"/>
                    <a:t>Alignment costs for replay</a:t>
                  </a: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US" sz="1400" dirty="0" smtClean="0"/>
                    <a:t>Within-SSE values for clustering</a:t>
                  </a:r>
                </a:p>
              </p:txBody>
            </p:sp>
            <p:sp>
              <p:nvSpPr>
                <p:cNvPr id="46" name="Teardrop 45"/>
                <p:cNvSpPr/>
                <p:nvPr/>
              </p:nvSpPr>
              <p:spPr>
                <a:xfrm>
                  <a:off x="2921465" y="5135448"/>
                  <a:ext cx="557193" cy="557193"/>
                </a:xfrm>
                <a:prstGeom prst="teardrop">
                  <a:avLst>
                    <a:gd name="adj" fmla="val 84975"/>
                  </a:avLst>
                </a:prstGeom>
                <a:solidFill>
                  <a:srgbClr val="C1392B">
                    <a:alpha val="91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350" b="1" dirty="0" smtClean="0">
                      <a:solidFill>
                        <a:schemeClr val="bg1"/>
                      </a:solidFill>
                    </a:rPr>
                    <a:t>2</a:t>
                  </a:r>
                  <a:endParaRPr lang="en-US" sz="135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47" name="TextBox 46"/>
                <p:cNvSpPr txBox="1"/>
                <p:nvPr/>
              </p:nvSpPr>
              <p:spPr>
                <a:xfrm>
                  <a:off x="494681" y="5049859"/>
                  <a:ext cx="2425732" cy="69762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1400" b="1" dirty="0"/>
                    <a:t>Performance Indicator Analysis</a:t>
                  </a:r>
                  <a:endParaRPr lang="en-US" sz="135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Sans Pro" panose="020B0503030403020204" pitchFamily="34" charset="0"/>
                  </a:endParaRPr>
                </a:p>
              </p:txBody>
            </p:sp>
          </p:grpSp>
          <p:sp>
            <p:nvSpPr>
              <p:cNvPr id="54" name="TextBox 53"/>
              <p:cNvSpPr txBox="1"/>
              <p:nvPr/>
            </p:nvSpPr>
            <p:spPr>
              <a:xfrm>
                <a:off x="6626430" y="2399431"/>
                <a:ext cx="27603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 smtClean="0">
                    <a:solidFill>
                      <a:schemeClr val="bg1"/>
                    </a:solidFill>
                  </a:rPr>
                  <a:t>3</a:t>
                </a:r>
                <a:endParaRPr lang="en-US" sz="1400" b="1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53" name="TextBox 52"/>
          <p:cNvSpPr txBox="1"/>
          <p:nvPr/>
        </p:nvSpPr>
        <p:spPr>
          <a:xfrm>
            <a:off x="1253502" y="2700842"/>
            <a:ext cx="7310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400" dirty="0" smtClean="0">
                <a:solidFill>
                  <a:schemeClr val="bg2">
                    <a:lumMod val="75000"/>
                  </a:schemeClr>
                </a:solidFill>
              </a:rPr>
              <a:t>[25]</a:t>
            </a:r>
            <a:endParaRPr lang="tr-TR" sz="1400" dirty="0"/>
          </a:p>
        </p:txBody>
      </p:sp>
      <p:sp>
        <p:nvSpPr>
          <p:cNvPr id="57" name="TextBox 56"/>
          <p:cNvSpPr txBox="1"/>
          <p:nvPr/>
        </p:nvSpPr>
        <p:spPr>
          <a:xfrm>
            <a:off x="1916697" y="2908998"/>
            <a:ext cx="7310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400" dirty="0" smtClean="0">
                <a:solidFill>
                  <a:schemeClr val="bg2">
                    <a:lumMod val="75000"/>
                  </a:schemeClr>
                </a:solidFill>
              </a:rPr>
              <a:t>[25]</a:t>
            </a:r>
            <a:endParaRPr lang="tr-TR" sz="1400" dirty="0"/>
          </a:p>
        </p:txBody>
      </p:sp>
      <p:sp>
        <p:nvSpPr>
          <p:cNvPr id="58" name="TextBox 57"/>
          <p:cNvSpPr txBox="1"/>
          <p:nvPr/>
        </p:nvSpPr>
        <p:spPr>
          <a:xfrm>
            <a:off x="2772750" y="5100107"/>
            <a:ext cx="7310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400" dirty="0" smtClean="0">
                <a:solidFill>
                  <a:schemeClr val="bg2">
                    <a:lumMod val="75000"/>
                  </a:schemeClr>
                </a:solidFill>
              </a:rPr>
              <a:t>[21]</a:t>
            </a:r>
            <a:endParaRPr lang="tr-TR" sz="1400" dirty="0"/>
          </a:p>
        </p:txBody>
      </p:sp>
      <p:sp>
        <p:nvSpPr>
          <p:cNvPr id="59" name="TextBox 58"/>
          <p:cNvSpPr txBox="1"/>
          <p:nvPr/>
        </p:nvSpPr>
        <p:spPr>
          <a:xfrm>
            <a:off x="8268251" y="3062886"/>
            <a:ext cx="7310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400" dirty="0" smtClean="0">
                <a:solidFill>
                  <a:schemeClr val="bg2">
                    <a:lumMod val="75000"/>
                  </a:schemeClr>
                </a:solidFill>
              </a:rPr>
              <a:t>[15]</a:t>
            </a:r>
            <a:endParaRPr lang="tr-TR" sz="1400" dirty="0"/>
          </a:p>
        </p:txBody>
      </p:sp>
    </p:spTree>
    <p:extLst>
      <p:ext uri="{BB962C8B-B14F-4D97-AF65-F5344CB8AC3E}">
        <p14:creationId xmlns:p14="http://schemas.microsoft.com/office/powerpoint/2010/main" val="294982751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37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7" y="6523851"/>
              <a:ext cx="69556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Results &amp; Discussions</a:t>
            </a:r>
          </a:p>
          <a:p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Dataset Selection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3371850" y="2109294"/>
            <a:ext cx="5429250" cy="357431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 smtClean="0"/>
              <a:t>Loan Application Process</a:t>
            </a:r>
          </a:p>
          <a:p>
            <a:pPr lvl="1"/>
            <a:r>
              <a:rPr lang="en-US" sz="1800" dirty="0" smtClean="0"/>
              <a:t>Synthetically generated</a:t>
            </a:r>
          </a:p>
          <a:p>
            <a:pPr lvl="1"/>
            <a:r>
              <a:rPr lang="en-US" sz="1800" dirty="0" smtClean="0"/>
              <a:t>4 variants of a simple loan application in a financial institute</a:t>
            </a:r>
          </a:p>
          <a:p>
            <a:pPr lvl="1"/>
            <a:endParaRPr lang="en-US" sz="1800" dirty="0" smtClean="0"/>
          </a:p>
          <a:p>
            <a:r>
              <a:rPr lang="en-US" sz="2000" b="1" dirty="0" smtClean="0"/>
              <a:t>Environmental Permit Application Process</a:t>
            </a:r>
          </a:p>
          <a:p>
            <a:pPr lvl="1"/>
            <a:r>
              <a:rPr lang="en-US" sz="1800" dirty="0" smtClean="0"/>
              <a:t>Real-life event log from "Configurable Services for Local Governments (</a:t>
            </a:r>
            <a:r>
              <a:rPr lang="en-US" sz="1800" dirty="0" err="1" smtClean="0"/>
              <a:t>CoSeLoG</a:t>
            </a:r>
            <a:r>
              <a:rPr lang="en-US" sz="1800" dirty="0" smtClean="0"/>
              <a:t>)" project</a:t>
            </a:r>
          </a:p>
          <a:p>
            <a:pPr lvl="1"/>
            <a:r>
              <a:rPr lang="en-US" sz="1800" dirty="0" smtClean="0"/>
              <a:t>«Environmental Permit Application Process» of 5 municipalities in Netherlands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122" y="2756400"/>
            <a:ext cx="2158500" cy="215850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6400566" y="2135707"/>
            <a:ext cx="7310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600" dirty="0" smtClean="0">
                <a:solidFill>
                  <a:schemeClr val="bg2">
                    <a:lumMod val="75000"/>
                  </a:schemeClr>
                </a:solidFill>
              </a:rPr>
              <a:t>[26]</a:t>
            </a:r>
            <a:endParaRPr lang="tr-TR" sz="1600" dirty="0"/>
          </a:p>
        </p:txBody>
      </p:sp>
      <p:sp>
        <p:nvSpPr>
          <p:cNvPr id="21" name="TextBox 20"/>
          <p:cNvSpPr txBox="1"/>
          <p:nvPr/>
        </p:nvSpPr>
        <p:spPr>
          <a:xfrm>
            <a:off x="8147885" y="3742702"/>
            <a:ext cx="7310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600" dirty="0" smtClean="0">
                <a:solidFill>
                  <a:schemeClr val="bg2">
                    <a:lumMod val="75000"/>
                  </a:schemeClr>
                </a:solidFill>
              </a:rPr>
              <a:t>[27]</a:t>
            </a:r>
            <a:endParaRPr lang="tr-TR" sz="1600" dirty="0"/>
          </a:p>
        </p:txBody>
      </p:sp>
      <p:sp>
        <p:nvSpPr>
          <p:cNvPr id="25" name="TextBox 24"/>
          <p:cNvSpPr txBox="1"/>
          <p:nvPr/>
        </p:nvSpPr>
        <p:spPr>
          <a:xfrm>
            <a:off x="8108990" y="4374599"/>
            <a:ext cx="7310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600" dirty="0" smtClean="0">
                <a:solidFill>
                  <a:schemeClr val="bg2">
                    <a:lumMod val="75000"/>
                  </a:schemeClr>
                </a:solidFill>
              </a:rPr>
              <a:t>[13]</a:t>
            </a:r>
            <a:endParaRPr lang="tr-TR" sz="1600" dirty="0"/>
          </a:p>
        </p:txBody>
      </p:sp>
    </p:spTree>
    <p:extLst>
      <p:ext uri="{BB962C8B-B14F-4D97-AF65-F5344CB8AC3E}">
        <p14:creationId xmlns:p14="http://schemas.microsoft.com/office/powerpoint/2010/main" val="235902209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38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7" y="6523851"/>
              <a:ext cx="69556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Results &amp; Discussions</a:t>
            </a:r>
          </a:p>
          <a:p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Loan Application Process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5674693" y="2266292"/>
            <a:ext cx="2436440" cy="849304"/>
            <a:chOff x="3325698" y="3556097"/>
            <a:chExt cx="2436440" cy="849304"/>
          </a:xfrm>
        </p:grpSpPr>
        <p:grpSp>
          <p:nvGrpSpPr>
            <p:cNvPr id="20" name="Group 19"/>
            <p:cNvGrpSpPr/>
            <p:nvPr/>
          </p:nvGrpSpPr>
          <p:grpSpPr>
            <a:xfrm>
              <a:off x="3325698" y="3556099"/>
              <a:ext cx="1343763" cy="849302"/>
              <a:chOff x="6846416" y="2071980"/>
              <a:chExt cx="2364359" cy="1085460"/>
            </a:xfrm>
          </p:grpSpPr>
          <p:sp>
            <p:nvSpPr>
              <p:cNvPr id="21" name="TextBox 20"/>
              <p:cNvSpPr txBox="1"/>
              <p:nvPr/>
            </p:nvSpPr>
            <p:spPr>
              <a:xfrm>
                <a:off x="7161813" y="2071980"/>
                <a:ext cx="1816275" cy="4326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solidFill>
                      <a:schemeClr val="bg1">
                        <a:lumMod val="65000"/>
                      </a:schemeClr>
                    </a:solidFill>
                    <a:latin typeface="Source Sans Pro" panose="020B0503030403020204" pitchFamily="34" charset="0"/>
                  </a:rPr>
                  <a:t>Cases</a:t>
                </a:r>
                <a:endParaRPr lang="en-US" sz="1600" dirty="0">
                  <a:solidFill>
                    <a:schemeClr val="bg1">
                      <a:lumMod val="65000"/>
                    </a:schemeClr>
                  </a:solidFill>
                  <a:latin typeface="Source Sans Pro" panose="020B0503030403020204" pitchFamily="34" charset="0"/>
                </a:endParaRP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6846416" y="2252718"/>
                <a:ext cx="2364359" cy="9047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0" spc="-225" dirty="0" smtClean="0">
                    <a:solidFill>
                      <a:srgbClr val="2A80B9"/>
                    </a:solidFill>
                    <a:latin typeface="Source Sans Pro" panose="020B0503030403020204" pitchFamily="34" charset="0"/>
                  </a:rPr>
                  <a:t>475</a:t>
                </a:r>
                <a:endParaRPr lang="en-US" sz="4000" spc="-225" dirty="0">
                  <a:solidFill>
                    <a:srgbClr val="2A80B9"/>
                  </a:solidFill>
                  <a:latin typeface="Source Sans Pro" panose="020B0503030403020204" pitchFamily="34" charset="0"/>
                </a:endParaRPr>
              </a:p>
            </p:txBody>
          </p:sp>
        </p:grpSp>
        <p:grpSp>
          <p:nvGrpSpPr>
            <p:cNvPr id="45" name="Group 44"/>
            <p:cNvGrpSpPr/>
            <p:nvPr/>
          </p:nvGrpSpPr>
          <p:grpSpPr>
            <a:xfrm>
              <a:off x="4418375" y="3556097"/>
              <a:ext cx="1343763" cy="849301"/>
              <a:chOff x="6846416" y="2071980"/>
              <a:chExt cx="2364359" cy="1085460"/>
            </a:xfrm>
          </p:grpSpPr>
          <p:sp>
            <p:nvSpPr>
              <p:cNvPr id="46" name="TextBox 45"/>
              <p:cNvSpPr txBox="1"/>
              <p:nvPr/>
            </p:nvSpPr>
            <p:spPr>
              <a:xfrm>
                <a:off x="7161813" y="2071980"/>
                <a:ext cx="1816275" cy="4326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solidFill>
                      <a:schemeClr val="bg1">
                        <a:lumMod val="65000"/>
                      </a:schemeClr>
                    </a:solidFill>
                    <a:latin typeface="Source Sans Pro" panose="020B0503030403020204" pitchFamily="34" charset="0"/>
                  </a:rPr>
                  <a:t>Events</a:t>
                </a:r>
                <a:endParaRPr lang="en-US" sz="1600" dirty="0">
                  <a:solidFill>
                    <a:schemeClr val="bg1">
                      <a:lumMod val="65000"/>
                    </a:schemeClr>
                  </a:solidFill>
                  <a:latin typeface="Source Sans Pro" panose="020B0503030403020204" pitchFamily="34" charset="0"/>
                </a:endParaRPr>
              </a:p>
            </p:txBody>
          </p:sp>
          <p:sp>
            <p:nvSpPr>
              <p:cNvPr id="47" name="TextBox 46"/>
              <p:cNvSpPr txBox="1"/>
              <p:nvPr/>
            </p:nvSpPr>
            <p:spPr>
              <a:xfrm>
                <a:off x="6846416" y="2252718"/>
                <a:ext cx="2364359" cy="9047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0" spc="-225" dirty="0" smtClean="0">
                    <a:solidFill>
                      <a:schemeClr val="accent2"/>
                    </a:solidFill>
                    <a:latin typeface="Source Sans Pro" panose="020B0503030403020204" pitchFamily="34" charset="0"/>
                  </a:rPr>
                  <a:t>2440</a:t>
                </a:r>
                <a:endParaRPr lang="en-US" sz="4000" spc="-225" dirty="0">
                  <a:solidFill>
                    <a:schemeClr val="accent2"/>
                  </a:solidFill>
                  <a:latin typeface="Source Sans Pro" panose="020B0503030403020204" pitchFamily="34" charset="0"/>
                </a:endParaRPr>
              </a:p>
            </p:txBody>
          </p:sp>
        </p:grpSp>
      </p:grp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2476459"/>
              </p:ext>
            </p:extLst>
          </p:nvPr>
        </p:nvGraphicFramePr>
        <p:xfrm>
          <a:off x="654867" y="2271611"/>
          <a:ext cx="4942777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"/>
                <a:gridCol w="1219200"/>
                <a:gridCol w="1219200"/>
                <a:gridCol w="1285177"/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smtClean="0"/>
                        <a:t>Cases</a:t>
                      </a:r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smtClean="0"/>
                        <a:t>Events</a:t>
                      </a:r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smtClean="0"/>
                        <a:t>Percentage</a:t>
                      </a:r>
                      <a:endParaRPr lang="en-US" noProof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smtClean="0"/>
                        <a:t>Variant</a:t>
                      </a:r>
                      <a:r>
                        <a:rPr lang="en-US" baseline="0" noProof="0" dirty="0" smtClean="0"/>
                        <a:t> #1</a:t>
                      </a:r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smtClean="0"/>
                        <a:t>100</a:t>
                      </a:r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smtClean="0"/>
                        <a:t>590</a:t>
                      </a:r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smtClean="0"/>
                        <a:t>24 %</a:t>
                      </a:r>
                      <a:endParaRPr lang="en-US" noProof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smtClean="0"/>
                        <a:t>Variant</a:t>
                      </a:r>
                      <a:r>
                        <a:rPr lang="en-US" baseline="0" noProof="0" dirty="0" smtClean="0"/>
                        <a:t> #2</a:t>
                      </a:r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smtClean="0"/>
                        <a:t>70</a:t>
                      </a:r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smtClean="0"/>
                        <a:t>420</a:t>
                      </a:r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smtClean="0"/>
                        <a:t>17 %</a:t>
                      </a:r>
                      <a:endParaRPr lang="en-US" noProof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smtClean="0"/>
                        <a:t>Variant</a:t>
                      </a:r>
                      <a:r>
                        <a:rPr lang="en-US" baseline="0" noProof="0" dirty="0" smtClean="0"/>
                        <a:t> #3</a:t>
                      </a:r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smtClean="0"/>
                        <a:t>200</a:t>
                      </a:r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smtClean="0"/>
                        <a:t>800</a:t>
                      </a:r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smtClean="0"/>
                        <a:t>33 %</a:t>
                      </a:r>
                      <a:endParaRPr lang="en-US" noProof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smtClean="0"/>
                        <a:t>Variant</a:t>
                      </a:r>
                      <a:r>
                        <a:rPr lang="en-US" baseline="0" noProof="0" dirty="0" smtClean="0"/>
                        <a:t> #4</a:t>
                      </a:r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smtClean="0"/>
                        <a:t>105</a:t>
                      </a:r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smtClean="0"/>
                        <a:t>630</a:t>
                      </a:r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smtClean="0"/>
                        <a:t>26 %</a:t>
                      </a:r>
                      <a:endParaRPr lang="en-US" noProof="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8" name="Content Placeholder 2"/>
          <p:cNvSpPr txBox="1">
            <a:spLocks/>
          </p:cNvSpPr>
          <p:nvPr/>
        </p:nvSpPr>
        <p:spPr>
          <a:xfrm>
            <a:off x="555171" y="4575825"/>
            <a:ext cx="5429250" cy="357431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/>
              <a:t>These variants are used as organizational logs</a:t>
            </a:r>
            <a:endParaRPr lang="en-US" sz="1800" dirty="0" smtClean="0"/>
          </a:p>
        </p:txBody>
      </p:sp>
    </p:spTree>
    <p:extLst>
      <p:ext uri="{BB962C8B-B14F-4D97-AF65-F5344CB8AC3E}">
        <p14:creationId xmlns:p14="http://schemas.microsoft.com/office/powerpoint/2010/main" val="321841337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39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7" y="6523851"/>
              <a:ext cx="69556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Results &amp; Discussions</a:t>
            </a:r>
          </a:p>
          <a:p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Loan Application Process </a:t>
            </a:r>
            <a:r>
              <a:rPr lang="en-US" sz="20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– Process Model Mining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539" y="1747500"/>
            <a:ext cx="1650023" cy="351223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8881" y="1669900"/>
            <a:ext cx="1814727" cy="359438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9197" y="1687053"/>
            <a:ext cx="1997752" cy="357267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9813" y="1825189"/>
            <a:ext cx="1817612" cy="3356851"/>
          </a:xfrm>
          <a:prstGeom prst="rect">
            <a:avLst/>
          </a:prstGeom>
        </p:spPr>
      </p:pic>
      <p:sp>
        <p:nvSpPr>
          <p:cNvPr id="27" name="Content Placeholder 2"/>
          <p:cNvSpPr txBox="1">
            <a:spLocks/>
          </p:cNvSpPr>
          <p:nvPr/>
        </p:nvSpPr>
        <p:spPr>
          <a:xfrm>
            <a:off x="805465" y="5888926"/>
            <a:ext cx="1182097" cy="444542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>
                <a:solidFill>
                  <a:srgbClr val="1C547A"/>
                </a:solidFill>
              </a:rPr>
              <a:t>Variant #1</a:t>
            </a:r>
          </a:p>
        </p:txBody>
      </p:sp>
      <p:sp>
        <p:nvSpPr>
          <p:cNvPr id="28" name="Content Placeholder 2"/>
          <p:cNvSpPr txBox="1">
            <a:spLocks/>
          </p:cNvSpPr>
          <p:nvPr/>
        </p:nvSpPr>
        <p:spPr>
          <a:xfrm>
            <a:off x="2927171" y="5888926"/>
            <a:ext cx="1182097" cy="444542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>
                <a:solidFill>
                  <a:srgbClr val="1C547A"/>
                </a:solidFill>
              </a:rPr>
              <a:t>Variant #2</a:t>
            </a:r>
          </a:p>
        </p:txBody>
      </p:sp>
      <p:sp>
        <p:nvSpPr>
          <p:cNvPr id="29" name="Content Placeholder 2"/>
          <p:cNvSpPr txBox="1">
            <a:spLocks/>
          </p:cNvSpPr>
          <p:nvPr/>
        </p:nvSpPr>
        <p:spPr>
          <a:xfrm>
            <a:off x="5132868" y="5888926"/>
            <a:ext cx="1182097" cy="444542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>
                <a:solidFill>
                  <a:srgbClr val="1C547A"/>
                </a:solidFill>
              </a:rPr>
              <a:t>Variant #3</a:t>
            </a:r>
          </a:p>
        </p:txBody>
      </p:sp>
      <p:sp>
        <p:nvSpPr>
          <p:cNvPr id="30" name="Content Placeholder 2"/>
          <p:cNvSpPr txBox="1">
            <a:spLocks/>
          </p:cNvSpPr>
          <p:nvPr/>
        </p:nvSpPr>
        <p:spPr>
          <a:xfrm>
            <a:off x="7364383" y="5888926"/>
            <a:ext cx="1182097" cy="444542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>
                <a:solidFill>
                  <a:srgbClr val="1C547A"/>
                </a:solidFill>
              </a:rPr>
              <a:t>Variant #4</a:t>
            </a:r>
          </a:p>
        </p:txBody>
      </p:sp>
      <p:graphicFrame>
        <p:nvGraphicFramePr>
          <p:cNvPr id="26" name="Table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739227"/>
              </p:ext>
            </p:extLst>
          </p:nvPr>
        </p:nvGraphicFramePr>
        <p:xfrm>
          <a:off x="314418" y="5185895"/>
          <a:ext cx="8315872" cy="10348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8968"/>
                <a:gridCol w="2078968"/>
                <a:gridCol w="2078968"/>
                <a:gridCol w="2078968"/>
              </a:tblGrid>
              <a:tr h="344955">
                <a:tc>
                  <a:txBody>
                    <a:bodyPr/>
                    <a:lstStyle/>
                    <a:p>
                      <a:pPr algn="ctr"/>
                      <a:r>
                        <a:rPr lang="tr-TR" sz="1400" b="1" i="0" u="none" strike="noStrike" kern="1200" baseline="0" noProof="0" dirty="0" err="1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Variant</a:t>
                      </a:r>
                      <a:r>
                        <a:rPr lang="tr-TR" sz="1400" b="1" i="0" u="none" strike="noStrike" kern="1200" baseline="0" noProof="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1" baseline="0" noProof="0" dirty="0" smtClean="0">
                          <a:solidFill>
                            <a:schemeClr val="bg1"/>
                          </a:solidFill>
                        </a:rPr>
                        <a:t>#1</a:t>
                      </a:r>
                      <a:endParaRPr lang="en-US" sz="1400" b="1" noProof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400" b="1" i="0" u="none" strike="noStrike" kern="1200" baseline="0" noProof="0" dirty="0" err="1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Variant</a:t>
                      </a:r>
                      <a:r>
                        <a:rPr lang="tr-TR" sz="1400" b="1" i="0" u="none" strike="noStrike" kern="1200" baseline="0" noProof="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1" baseline="0" noProof="0" dirty="0" smtClean="0">
                          <a:solidFill>
                            <a:schemeClr val="bg1"/>
                          </a:solidFill>
                        </a:rPr>
                        <a:t>#2</a:t>
                      </a:r>
                      <a:endParaRPr lang="en-US" sz="1400" b="1" noProof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400" b="1" i="0" u="none" strike="noStrike" kern="1200" baseline="0" noProof="0" dirty="0" err="1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Variant</a:t>
                      </a:r>
                      <a:r>
                        <a:rPr lang="tr-TR" sz="1400" b="1" i="0" u="none" strike="noStrike" kern="1200" baseline="0" noProof="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1" baseline="0" noProof="0" dirty="0" smtClean="0">
                          <a:solidFill>
                            <a:schemeClr val="bg1"/>
                          </a:solidFill>
                        </a:rPr>
                        <a:t>#3</a:t>
                      </a:r>
                      <a:endParaRPr lang="en-US" sz="1400" b="1" noProof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400" b="1" i="0" u="none" strike="noStrike" kern="1200" baseline="0" noProof="0" dirty="0" err="1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Variant</a:t>
                      </a:r>
                      <a:r>
                        <a:rPr lang="tr-TR" sz="1400" b="1" i="0" u="none" strike="noStrike" kern="1200" baseline="0" noProof="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1" baseline="0" noProof="0" dirty="0" smtClean="0">
                          <a:solidFill>
                            <a:schemeClr val="bg1"/>
                          </a:solidFill>
                        </a:rPr>
                        <a:t>#4</a:t>
                      </a:r>
                      <a:endParaRPr lang="en-US" sz="1400" b="1" noProof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  <a:tr h="344955">
                <a:tc>
                  <a:txBody>
                    <a:bodyPr/>
                    <a:lstStyle/>
                    <a:p>
                      <a:pPr algn="ctr"/>
                      <a:r>
                        <a:rPr lang="en-US" sz="1600" noProof="0" dirty="0" smtClean="0"/>
                        <a:t>100 % </a:t>
                      </a:r>
                      <a:r>
                        <a:rPr lang="en-US" sz="1200" noProof="0" dirty="0" smtClean="0"/>
                        <a:t>(Fitness)</a:t>
                      </a:r>
                      <a:endParaRPr lang="en-US" sz="16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noProof="0" dirty="0" smtClean="0"/>
                        <a:t>100 % </a:t>
                      </a:r>
                      <a:r>
                        <a:rPr lang="en-US" sz="1200" noProof="0" dirty="0" smtClean="0"/>
                        <a:t>(Fitness)</a:t>
                      </a:r>
                      <a:endParaRPr lang="en-US" sz="16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noProof="0" dirty="0" smtClean="0"/>
                        <a:t>100 % </a:t>
                      </a:r>
                      <a:r>
                        <a:rPr lang="en-US" sz="1200" noProof="0" dirty="0" smtClean="0"/>
                        <a:t>(Fitness)</a:t>
                      </a:r>
                      <a:endParaRPr lang="en-US" sz="16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noProof="0" dirty="0" smtClean="0"/>
                        <a:t>100 % </a:t>
                      </a:r>
                      <a:r>
                        <a:rPr lang="en-US" sz="1200" noProof="0" dirty="0" smtClean="0"/>
                        <a:t>(Fitness)</a:t>
                      </a:r>
                      <a:endParaRPr lang="en-US" sz="1600" noProof="0" dirty="0"/>
                    </a:p>
                  </a:txBody>
                  <a:tcPr/>
                </a:tc>
              </a:tr>
              <a:tr h="34495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600" noProof="0" dirty="0" smtClean="0"/>
                        <a:t>84.2</a:t>
                      </a:r>
                      <a:r>
                        <a:rPr lang="en-US" sz="1600" noProof="0" dirty="0" smtClean="0"/>
                        <a:t> </a:t>
                      </a:r>
                      <a:r>
                        <a:rPr lang="en-US" sz="1600" noProof="0" dirty="0" smtClean="0"/>
                        <a:t>% </a:t>
                      </a:r>
                      <a:r>
                        <a:rPr lang="en-US" sz="1200" noProof="0" dirty="0" smtClean="0"/>
                        <a:t>(Avg. App.)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noProof="0" dirty="0" smtClean="0"/>
                        <a:t>100 % </a:t>
                      </a:r>
                      <a:r>
                        <a:rPr lang="en-US" sz="1200" noProof="0" dirty="0" smtClean="0"/>
                        <a:t>(Avg. App.)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noProof="0" dirty="0" smtClean="0"/>
                        <a:t>100 % </a:t>
                      </a:r>
                      <a:r>
                        <a:rPr lang="en-US" sz="1200" noProof="0" dirty="0" smtClean="0"/>
                        <a:t>(Avg. App.)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600" noProof="0" dirty="0" smtClean="0"/>
                        <a:t>99.1 </a:t>
                      </a:r>
                      <a:r>
                        <a:rPr lang="en-US" sz="1600" noProof="0" dirty="0" smtClean="0"/>
                        <a:t>% </a:t>
                      </a:r>
                      <a:r>
                        <a:rPr lang="en-US" sz="1200" noProof="0" dirty="0" smtClean="0"/>
                        <a:t>(Avg. App.)</a:t>
                      </a: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9368157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1"/>
            <a:chOff x="192628" y="6497760"/>
            <a:chExt cx="8806629" cy="303091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4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523852"/>
              <a:ext cx="70477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Introduction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95375" y="1136359"/>
            <a:ext cx="711699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Process Mining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sp>
        <p:nvSpPr>
          <p:cNvPr id="95" name="Content Placeholder 2"/>
          <p:cNvSpPr txBox="1">
            <a:spLocks/>
          </p:cNvSpPr>
          <p:nvPr/>
        </p:nvSpPr>
        <p:spPr>
          <a:xfrm>
            <a:off x="3503756" y="1614089"/>
            <a:ext cx="5435650" cy="299288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Relatively young and developing research area and main idea is to </a:t>
            </a:r>
          </a:p>
          <a:p>
            <a:pPr>
              <a:lnSpc>
                <a:spcPct val="150000"/>
              </a:lnSpc>
            </a:pP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discover,</a:t>
            </a:r>
          </a:p>
          <a:p>
            <a:pPr>
              <a:lnSpc>
                <a:spcPct val="150000"/>
              </a:lnSpc>
            </a:pP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monitor and;</a:t>
            </a:r>
          </a:p>
          <a:p>
            <a:pPr>
              <a:lnSpc>
                <a:spcPct val="150000"/>
              </a:lnSpc>
            </a:pP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improve processes by extracting information from event logs</a:t>
            </a:r>
            <a:r>
              <a:rPr lang="tr-TR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endParaRPr lang="en-US" sz="20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328"/>
          <a:stretch/>
        </p:blipFill>
        <p:spPr>
          <a:xfrm flipH="1">
            <a:off x="627076" y="2026166"/>
            <a:ext cx="2663711" cy="294815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/>
          <p:cNvGrpSpPr/>
          <p:nvPr/>
        </p:nvGrpSpPr>
        <p:grpSpPr>
          <a:xfrm>
            <a:off x="3548864" y="4774298"/>
            <a:ext cx="2533390" cy="1205127"/>
            <a:chOff x="3548864" y="4774298"/>
            <a:chExt cx="2533390" cy="1205127"/>
          </a:xfrm>
        </p:grpSpPr>
        <p:grpSp>
          <p:nvGrpSpPr>
            <p:cNvPr id="54" name="Group 53"/>
            <p:cNvGrpSpPr/>
            <p:nvPr/>
          </p:nvGrpSpPr>
          <p:grpSpPr>
            <a:xfrm>
              <a:off x="3548864" y="4774298"/>
              <a:ext cx="2533390" cy="1205127"/>
              <a:chOff x="5203020" y="3323005"/>
              <a:chExt cx="2325633" cy="1106298"/>
            </a:xfrm>
          </p:grpSpPr>
          <p:sp>
            <p:nvSpPr>
              <p:cNvPr id="60" name="Teardrop 59"/>
              <p:cNvSpPr/>
              <p:nvPr/>
            </p:nvSpPr>
            <p:spPr>
              <a:xfrm rot="10800000">
                <a:off x="5993999" y="3323005"/>
                <a:ext cx="759173" cy="759172"/>
              </a:xfrm>
              <a:prstGeom prst="teardrop">
                <a:avLst>
                  <a:gd name="adj" fmla="val 84975"/>
                </a:avLst>
              </a:prstGeom>
              <a:solidFill>
                <a:srgbClr val="2A80B9">
                  <a:alpha val="9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b="1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57" name="TextBox 56"/>
              <p:cNvSpPr txBox="1"/>
              <p:nvPr/>
            </p:nvSpPr>
            <p:spPr>
              <a:xfrm>
                <a:off x="5203020" y="4146766"/>
                <a:ext cx="2325633" cy="2825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Events recorded and available</a:t>
                </a:r>
                <a:endParaRPr 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53490" y="4930768"/>
              <a:ext cx="514357" cy="514357"/>
            </a:xfrm>
            <a:prstGeom prst="rect">
              <a:avLst/>
            </a:prstGeom>
          </p:spPr>
        </p:pic>
      </p:grpSp>
      <p:grpSp>
        <p:nvGrpSpPr>
          <p:cNvPr id="11" name="Group 10"/>
          <p:cNvGrpSpPr/>
          <p:nvPr/>
        </p:nvGrpSpPr>
        <p:grpSpPr>
          <a:xfrm>
            <a:off x="6082254" y="4771152"/>
            <a:ext cx="2533391" cy="1208271"/>
            <a:chOff x="6082254" y="4771152"/>
            <a:chExt cx="2533391" cy="1208271"/>
          </a:xfrm>
        </p:grpSpPr>
        <p:grpSp>
          <p:nvGrpSpPr>
            <p:cNvPr id="70" name="Group 69"/>
            <p:cNvGrpSpPr/>
            <p:nvPr/>
          </p:nvGrpSpPr>
          <p:grpSpPr>
            <a:xfrm>
              <a:off x="6082254" y="4771152"/>
              <a:ext cx="2533391" cy="1208271"/>
              <a:chOff x="6880893" y="3317094"/>
              <a:chExt cx="2325633" cy="1109184"/>
            </a:xfrm>
          </p:grpSpPr>
          <p:sp>
            <p:nvSpPr>
              <p:cNvPr id="81" name="Teardrop 80"/>
              <p:cNvSpPr/>
              <p:nvPr/>
            </p:nvSpPr>
            <p:spPr>
              <a:xfrm rot="10800000">
                <a:off x="7664124" y="3317094"/>
                <a:ext cx="759173" cy="759173"/>
              </a:xfrm>
              <a:prstGeom prst="teardrop">
                <a:avLst>
                  <a:gd name="adj" fmla="val 84975"/>
                </a:avLst>
              </a:prstGeom>
              <a:solidFill>
                <a:srgbClr val="F39712">
                  <a:alpha val="9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b="1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74" name="TextBox 73"/>
              <p:cNvSpPr txBox="1"/>
              <p:nvPr/>
            </p:nvSpPr>
            <p:spPr>
              <a:xfrm>
                <a:off x="6880893" y="4143741"/>
                <a:ext cx="2325633" cy="2825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Competitive business life</a:t>
                </a:r>
                <a:endParaRPr 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7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1216" y="4883969"/>
              <a:ext cx="561156" cy="561156"/>
            </a:xfrm>
            <a:prstGeom prst="rect">
              <a:avLst/>
            </a:prstGeom>
          </p:spPr>
        </p:pic>
      </p:grpSp>
      <p:sp>
        <p:nvSpPr>
          <p:cNvPr id="19" name="TextBox 18"/>
          <p:cNvSpPr txBox="1"/>
          <p:nvPr/>
        </p:nvSpPr>
        <p:spPr>
          <a:xfrm>
            <a:off x="5537129" y="4191472"/>
            <a:ext cx="6940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smtClean="0">
                <a:solidFill>
                  <a:schemeClr val="bg2">
                    <a:lumMod val="75000"/>
                  </a:schemeClr>
                </a:solidFill>
              </a:rPr>
              <a:t>[1]</a:t>
            </a:r>
            <a:endParaRPr lang="tr-TR" dirty="0" smtClean="0"/>
          </a:p>
        </p:txBody>
      </p:sp>
    </p:spTree>
    <p:extLst>
      <p:ext uri="{BB962C8B-B14F-4D97-AF65-F5344CB8AC3E}">
        <p14:creationId xmlns:p14="http://schemas.microsoft.com/office/powerpoint/2010/main" val="279147014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40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7" y="6523851"/>
              <a:ext cx="69556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Results &amp; Discussions</a:t>
            </a:r>
          </a:p>
          <a:p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Loan Application Process </a:t>
            </a:r>
            <a:r>
              <a:rPr lang="en-US" sz="20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– Performance Indicator Analysis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654867" y="2104485"/>
            <a:ext cx="8146233" cy="357431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 smtClean="0"/>
              <a:t>Clustering</a:t>
            </a:r>
            <a:r>
              <a:rPr lang="en-US" sz="2000" b="1" dirty="0" smtClean="0"/>
              <a:t>: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867" y="3013517"/>
            <a:ext cx="4050895" cy="1922676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4870115" y="2995713"/>
            <a:ext cx="3571503" cy="1965647"/>
            <a:chOff x="4925237" y="3616233"/>
            <a:chExt cx="3571503" cy="1965647"/>
          </a:xfrm>
        </p:grpSpPr>
        <p:sp>
          <p:nvSpPr>
            <p:cNvPr id="19" name="Oval 18"/>
            <p:cNvSpPr/>
            <p:nvPr/>
          </p:nvSpPr>
          <p:spPr>
            <a:xfrm>
              <a:off x="6581594" y="4379223"/>
              <a:ext cx="298655" cy="298655"/>
            </a:xfrm>
            <a:prstGeom prst="ellipse">
              <a:avLst/>
            </a:prstGeom>
            <a:solidFill>
              <a:srgbClr val="E4E4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grpSp>
          <p:nvGrpSpPr>
            <p:cNvPr id="20" name="Group 19"/>
            <p:cNvGrpSpPr/>
            <p:nvPr/>
          </p:nvGrpSpPr>
          <p:grpSpPr>
            <a:xfrm>
              <a:off x="4925237" y="3965816"/>
              <a:ext cx="1840832" cy="1616064"/>
              <a:chOff x="501228" y="3145088"/>
              <a:chExt cx="2454443" cy="2154751"/>
            </a:xfrm>
          </p:grpSpPr>
          <p:sp>
            <p:nvSpPr>
              <p:cNvPr id="21" name="Teardrop 20"/>
              <p:cNvSpPr/>
              <p:nvPr/>
            </p:nvSpPr>
            <p:spPr>
              <a:xfrm rot="10800000">
                <a:off x="995289" y="3145088"/>
                <a:ext cx="1637935" cy="1637935"/>
              </a:xfrm>
              <a:prstGeom prst="teardrop">
                <a:avLst>
                  <a:gd name="adj" fmla="val 84975"/>
                </a:avLst>
              </a:prstGeom>
              <a:solidFill>
                <a:srgbClr val="2A80B9">
                  <a:alpha val="9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501228" y="4899730"/>
                <a:ext cx="2454443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Sans Pro Black" panose="020B0803030403020204" pitchFamily="34" charset="0"/>
                  </a:rPr>
                  <a:t>Cluster #1</a:t>
                </a:r>
                <a:endParaRPr lang="en-US" sz="13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 Black" panose="020B0803030403020204" pitchFamily="34" charset="0"/>
                </a:endParaRPr>
              </a:p>
            </p:txBody>
          </p:sp>
        </p:grpSp>
        <p:grpSp>
          <p:nvGrpSpPr>
            <p:cNvPr id="29" name="Group 28"/>
            <p:cNvGrpSpPr/>
            <p:nvPr/>
          </p:nvGrpSpPr>
          <p:grpSpPr>
            <a:xfrm>
              <a:off x="6655908" y="3616233"/>
              <a:ext cx="1840832" cy="1578033"/>
              <a:chOff x="2808790" y="2678977"/>
              <a:chExt cx="2454443" cy="2104043"/>
            </a:xfrm>
          </p:grpSpPr>
          <p:sp>
            <p:nvSpPr>
              <p:cNvPr id="30" name="Teardrop 29"/>
              <p:cNvSpPr/>
              <p:nvPr/>
            </p:nvSpPr>
            <p:spPr>
              <a:xfrm>
                <a:off x="3184389" y="3145085"/>
                <a:ext cx="1637935" cy="1637935"/>
              </a:xfrm>
              <a:prstGeom prst="teardrop">
                <a:avLst>
                  <a:gd name="adj" fmla="val 84975"/>
                </a:avLst>
              </a:prstGeom>
              <a:solidFill>
                <a:srgbClr val="F39712">
                  <a:alpha val="9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2808790" y="2678977"/>
                <a:ext cx="2454443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Sans Pro Black" panose="020B0803030403020204" pitchFamily="34" charset="0"/>
                  </a:rPr>
                  <a:t>Cluster #2</a:t>
                </a:r>
                <a:endParaRPr lang="en-US" sz="13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 Black" panose="020B0803030403020204" pitchFamily="34" charset="0"/>
                </a:endParaRPr>
              </a:p>
            </p:txBody>
          </p:sp>
        </p:grpSp>
        <p:sp>
          <p:nvSpPr>
            <p:cNvPr id="5" name="TextBox 4"/>
            <p:cNvSpPr txBox="1"/>
            <p:nvPr/>
          </p:nvSpPr>
          <p:spPr>
            <a:xfrm>
              <a:off x="5376989" y="4287652"/>
              <a:ext cx="102129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 smtClean="0">
                  <a:solidFill>
                    <a:schemeClr val="bg1"/>
                  </a:solidFill>
                </a:rPr>
                <a:t>Variant #1 #2 #4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7065677" y="4287652"/>
              <a:ext cx="102129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 smtClean="0">
                  <a:solidFill>
                    <a:schemeClr val="bg1"/>
                  </a:solidFill>
                </a:rPr>
                <a:t>Variant #3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6697389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41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7" y="6523851"/>
              <a:ext cx="69556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Results &amp; Discussions</a:t>
            </a:r>
          </a:p>
          <a:p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Loan Application Process </a:t>
            </a:r>
            <a:r>
              <a:rPr lang="en-US" sz="20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– Mismatch Pattern Analysis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786122" y="5374879"/>
            <a:ext cx="7810872" cy="84092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 smtClean="0"/>
              <a:t>Correlation between graph-edit similarity and number of mismatch patterns</a:t>
            </a:r>
            <a:endParaRPr lang="en-US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3096" y="2216950"/>
            <a:ext cx="6090557" cy="2758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23218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42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7" y="6523851"/>
              <a:ext cx="69556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Results &amp; Discussions</a:t>
            </a:r>
          </a:p>
          <a:p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Loan Application Process </a:t>
            </a:r>
            <a:r>
              <a:rPr lang="en-US" sz="20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– Recommendation Generation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786122" y="5432029"/>
            <a:ext cx="7810872" cy="84092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Responsiveness and degree of helping the user to focus on the performance improvement</a:t>
            </a:r>
            <a:endParaRPr lang="en-US" sz="1400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122" y="2019728"/>
            <a:ext cx="7347857" cy="3171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31613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43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7" y="6523851"/>
              <a:ext cx="69556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Results &amp; Discussions</a:t>
            </a:r>
          </a:p>
          <a:p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Environmental Permit Application Process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5976772" y="2271611"/>
            <a:ext cx="2436440" cy="849304"/>
            <a:chOff x="3325698" y="3556097"/>
            <a:chExt cx="2436440" cy="849304"/>
          </a:xfrm>
        </p:grpSpPr>
        <p:grpSp>
          <p:nvGrpSpPr>
            <p:cNvPr id="20" name="Group 19"/>
            <p:cNvGrpSpPr/>
            <p:nvPr/>
          </p:nvGrpSpPr>
          <p:grpSpPr>
            <a:xfrm>
              <a:off x="3325698" y="3556099"/>
              <a:ext cx="1343763" cy="849302"/>
              <a:chOff x="6846416" y="2071980"/>
              <a:chExt cx="2364359" cy="1085460"/>
            </a:xfrm>
          </p:grpSpPr>
          <p:sp>
            <p:nvSpPr>
              <p:cNvPr id="21" name="TextBox 20"/>
              <p:cNvSpPr txBox="1"/>
              <p:nvPr/>
            </p:nvSpPr>
            <p:spPr>
              <a:xfrm>
                <a:off x="7161813" y="2071980"/>
                <a:ext cx="1816275" cy="4326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solidFill>
                      <a:schemeClr val="bg1">
                        <a:lumMod val="65000"/>
                      </a:schemeClr>
                    </a:solidFill>
                    <a:latin typeface="Source Sans Pro" panose="020B0503030403020204" pitchFamily="34" charset="0"/>
                  </a:rPr>
                  <a:t>Cases</a:t>
                </a:r>
                <a:endParaRPr lang="en-US" sz="1600" dirty="0">
                  <a:solidFill>
                    <a:schemeClr val="bg1">
                      <a:lumMod val="65000"/>
                    </a:schemeClr>
                  </a:solidFill>
                  <a:latin typeface="Source Sans Pro" panose="020B0503030403020204" pitchFamily="34" charset="0"/>
                </a:endParaRP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6846416" y="2252718"/>
                <a:ext cx="2364359" cy="9047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0" spc="-225" dirty="0" smtClean="0">
                    <a:solidFill>
                      <a:srgbClr val="2A80B9"/>
                    </a:solidFill>
                    <a:latin typeface="Source Sans Pro" panose="020B0503030403020204" pitchFamily="34" charset="0"/>
                  </a:rPr>
                  <a:t>1214</a:t>
                </a:r>
                <a:endParaRPr lang="en-US" sz="4000" spc="-225" dirty="0">
                  <a:solidFill>
                    <a:srgbClr val="2A80B9"/>
                  </a:solidFill>
                  <a:latin typeface="Source Sans Pro" panose="020B0503030403020204" pitchFamily="34" charset="0"/>
                </a:endParaRPr>
              </a:p>
            </p:txBody>
          </p:sp>
        </p:grpSp>
        <p:grpSp>
          <p:nvGrpSpPr>
            <p:cNvPr id="45" name="Group 44"/>
            <p:cNvGrpSpPr/>
            <p:nvPr/>
          </p:nvGrpSpPr>
          <p:grpSpPr>
            <a:xfrm>
              <a:off x="4418375" y="3556097"/>
              <a:ext cx="1343763" cy="849301"/>
              <a:chOff x="6846416" y="2071980"/>
              <a:chExt cx="2364359" cy="1085460"/>
            </a:xfrm>
          </p:grpSpPr>
          <p:sp>
            <p:nvSpPr>
              <p:cNvPr id="46" name="TextBox 45"/>
              <p:cNvSpPr txBox="1"/>
              <p:nvPr/>
            </p:nvSpPr>
            <p:spPr>
              <a:xfrm>
                <a:off x="7161813" y="2071980"/>
                <a:ext cx="1816275" cy="4326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solidFill>
                      <a:schemeClr val="bg1">
                        <a:lumMod val="65000"/>
                      </a:schemeClr>
                    </a:solidFill>
                    <a:latin typeface="Source Sans Pro" panose="020B0503030403020204" pitchFamily="34" charset="0"/>
                  </a:rPr>
                  <a:t>Events</a:t>
                </a:r>
                <a:endParaRPr lang="en-US" sz="1600" dirty="0">
                  <a:solidFill>
                    <a:schemeClr val="bg1">
                      <a:lumMod val="65000"/>
                    </a:schemeClr>
                  </a:solidFill>
                  <a:latin typeface="Source Sans Pro" panose="020B0503030403020204" pitchFamily="34" charset="0"/>
                </a:endParaRPr>
              </a:p>
            </p:txBody>
          </p:sp>
          <p:sp>
            <p:nvSpPr>
              <p:cNvPr id="47" name="TextBox 46"/>
              <p:cNvSpPr txBox="1"/>
              <p:nvPr/>
            </p:nvSpPr>
            <p:spPr>
              <a:xfrm>
                <a:off x="6846416" y="2252718"/>
                <a:ext cx="2364359" cy="9047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0" spc="-225" dirty="0" smtClean="0">
                    <a:solidFill>
                      <a:schemeClr val="accent2"/>
                    </a:solidFill>
                    <a:latin typeface="Source Sans Pro" panose="020B0503030403020204" pitchFamily="34" charset="0"/>
                  </a:rPr>
                  <a:t>2142</a:t>
                </a:r>
                <a:endParaRPr lang="en-US" sz="4000" spc="-225" dirty="0">
                  <a:solidFill>
                    <a:schemeClr val="accent2"/>
                  </a:solidFill>
                  <a:latin typeface="Source Sans Pro" panose="020B0503030403020204" pitchFamily="34" charset="0"/>
                </a:endParaRPr>
              </a:p>
            </p:txBody>
          </p:sp>
        </p:grpSp>
      </p:grp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7913934"/>
              </p:ext>
            </p:extLst>
          </p:nvPr>
        </p:nvGraphicFramePr>
        <p:xfrm>
          <a:off x="654867" y="2271611"/>
          <a:ext cx="4942777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9297"/>
                <a:gridCol w="799103"/>
                <a:gridCol w="1219200"/>
                <a:gridCol w="1285177"/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smtClean="0"/>
                        <a:t>Cases</a:t>
                      </a:r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smtClean="0"/>
                        <a:t>Events</a:t>
                      </a:r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smtClean="0"/>
                        <a:t>Percentage</a:t>
                      </a:r>
                      <a:endParaRPr lang="en-US" noProof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u="none" strike="noStrike" kern="1200" baseline="0" noProof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Municipality </a:t>
                      </a:r>
                      <a:r>
                        <a:rPr lang="en-US" sz="1600" baseline="0" noProof="0" dirty="0" smtClean="0"/>
                        <a:t>#1</a:t>
                      </a:r>
                      <a:endParaRPr lang="en-US" sz="16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smtClean="0"/>
                        <a:t>54</a:t>
                      </a:r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smtClean="0"/>
                        <a:t>131</a:t>
                      </a:r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smtClean="0"/>
                        <a:t>6.1 %</a:t>
                      </a:r>
                      <a:endParaRPr lang="en-US" noProof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u="none" strike="noStrike" kern="1200" baseline="0" noProof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Municipality </a:t>
                      </a:r>
                      <a:r>
                        <a:rPr lang="en-US" sz="1600" baseline="0" noProof="0" dirty="0" smtClean="0"/>
                        <a:t>#2</a:t>
                      </a:r>
                      <a:endParaRPr lang="en-US" sz="16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smtClean="0"/>
                        <a:t>302</a:t>
                      </a:r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smtClean="0"/>
                        <a:t>586</a:t>
                      </a:r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smtClean="0"/>
                        <a:t>27.3 %</a:t>
                      </a:r>
                      <a:endParaRPr lang="en-US" noProof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u="none" strike="noStrike" kern="1200" baseline="0" noProof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Municipality </a:t>
                      </a:r>
                      <a:r>
                        <a:rPr lang="en-US" sz="1600" baseline="0" noProof="0" dirty="0" smtClean="0"/>
                        <a:t>#3</a:t>
                      </a:r>
                      <a:endParaRPr lang="en-US" sz="16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smtClean="0"/>
                        <a:t>37</a:t>
                      </a:r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smtClean="0"/>
                        <a:t>73</a:t>
                      </a:r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smtClean="0"/>
                        <a:t>3.4 %</a:t>
                      </a:r>
                      <a:endParaRPr lang="en-US" noProof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u="none" strike="noStrike" kern="1200" baseline="0" noProof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Municipality #4</a:t>
                      </a:r>
                      <a:endParaRPr lang="en-US" sz="16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smtClean="0"/>
                        <a:t>340</a:t>
                      </a:r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smtClean="0"/>
                        <a:t>507</a:t>
                      </a:r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smtClean="0"/>
                        <a:t>23.7 %</a:t>
                      </a:r>
                      <a:endParaRPr lang="en-US" noProof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u="none" strike="noStrike" kern="1200" baseline="0" noProof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Municipality #5</a:t>
                      </a:r>
                      <a:endParaRPr lang="en-US" sz="16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smtClean="0"/>
                        <a:t>481</a:t>
                      </a:r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smtClean="0"/>
                        <a:t>845</a:t>
                      </a:r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smtClean="0"/>
                        <a:t>39.4 %</a:t>
                      </a:r>
                      <a:endParaRPr lang="en-US" noProof="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8" name="Content Placeholder 2"/>
          <p:cNvSpPr txBox="1">
            <a:spLocks/>
          </p:cNvSpPr>
          <p:nvPr/>
        </p:nvSpPr>
        <p:spPr>
          <a:xfrm>
            <a:off x="631716" y="4741787"/>
            <a:ext cx="7589720" cy="1478974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/>
              <a:t>Preprocessing is undertaken on the raw dataset</a:t>
            </a:r>
          </a:p>
          <a:p>
            <a:r>
              <a:rPr lang="en-US" sz="2000" dirty="0" smtClean="0"/>
              <a:t>These municipalities are used as organizational logs</a:t>
            </a:r>
            <a:endParaRPr lang="en-US" sz="1800" dirty="0" smtClean="0"/>
          </a:p>
        </p:txBody>
      </p:sp>
      <p:sp>
        <p:nvSpPr>
          <p:cNvPr id="27" name="TextBox 26"/>
          <p:cNvSpPr txBox="1"/>
          <p:nvPr/>
        </p:nvSpPr>
        <p:spPr>
          <a:xfrm>
            <a:off x="5923045" y="4769930"/>
            <a:ext cx="7310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600" dirty="0" smtClean="0">
                <a:solidFill>
                  <a:schemeClr val="bg2">
                    <a:lumMod val="75000"/>
                  </a:schemeClr>
                </a:solidFill>
              </a:rPr>
              <a:t>[28]</a:t>
            </a:r>
            <a:endParaRPr lang="tr-TR" sz="1600" dirty="0"/>
          </a:p>
        </p:txBody>
      </p:sp>
    </p:spTree>
    <p:extLst>
      <p:ext uri="{BB962C8B-B14F-4D97-AF65-F5344CB8AC3E}">
        <p14:creationId xmlns:p14="http://schemas.microsoft.com/office/powerpoint/2010/main" val="233096314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1673" y="2062278"/>
            <a:ext cx="1880472" cy="3123618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5085" y="1984965"/>
            <a:ext cx="1844279" cy="3200930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44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7" y="6523851"/>
              <a:ext cx="69556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Results &amp; Discussions</a:t>
            </a:r>
          </a:p>
          <a:p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Environmental Permit Application Process </a:t>
            </a:r>
            <a:r>
              <a:rPr lang="en-US" sz="20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– Process Model Mining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sp>
        <p:nvSpPr>
          <p:cNvPr id="27" name="Content Placeholder 2"/>
          <p:cNvSpPr txBox="1">
            <a:spLocks/>
          </p:cNvSpPr>
          <p:nvPr/>
        </p:nvSpPr>
        <p:spPr>
          <a:xfrm>
            <a:off x="473068" y="5438710"/>
            <a:ext cx="1182097" cy="444542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200" dirty="0" smtClean="0">
                <a:solidFill>
                  <a:srgbClr val="1C547A"/>
                </a:solidFill>
              </a:rPr>
              <a:t>Municipality #1</a:t>
            </a:r>
          </a:p>
        </p:txBody>
      </p:sp>
      <p:sp>
        <p:nvSpPr>
          <p:cNvPr id="28" name="Content Placeholder 2"/>
          <p:cNvSpPr txBox="1">
            <a:spLocks/>
          </p:cNvSpPr>
          <p:nvPr/>
        </p:nvSpPr>
        <p:spPr>
          <a:xfrm>
            <a:off x="1994606" y="5438710"/>
            <a:ext cx="1182097" cy="444542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200" dirty="0" smtClean="0">
                <a:solidFill>
                  <a:srgbClr val="1C547A"/>
                </a:solidFill>
              </a:rPr>
              <a:t>Municipality #2</a:t>
            </a:r>
          </a:p>
        </p:txBody>
      </p:sp>
      <p:sp>
        <p:nvSpPr>
          <p:cNvPr id="29" name="Content Placeholder 2"/>
          <p:cNvSpPr txBox="1">
            <a:spLocks/>
          </p:cNvSpPr>
          <p:nvPr/>
        </p:nvSpPr>
        <p:spPr>
          <a:xfrm>
            <a:off x="3546189" y="5444544"/>
            <a:ext cx="1182097" cy="444542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200" dirty="0" smtClean="0">
                <a:solidFill>
                  <a:srgbClr val="1C547A"/>
                </a:solidFill>
              </a:rPr>
              <a:t>Municipality #3</a:t>
            </a:r>
          </a:p>
        </p:txBody>
      </p:sp>
      <p:sp>
        <p:nvSpPr>
          <p:cNvPr id="30" name="Content Placeholder 2"/>
          <p:cNvSpPr txBox="1">
            <a:spLocks/>
          </p:cNvSpPr>
          <p:nvPr/>
        </p:nvSpPr>
        <p:spPr>
          <a:xfrm>
            <a:off x="5432174" y="5438710"/>
            <a:ext cx="1182097" cy="444542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200" dirty="0" smtClean="0">
                <a:solidFill>
                  <a:srgbClr val="1C547A"/>
                </a:solidFill>
              </a:rPr>
              <a:t>Municipality #4</a:t>
            </a:r>
          </a:p>
        </p:txBody>
      </p:sp>
      <p:sp>
        <p:nvSpPr>
          <p:cNvPr id="26" name="Content Placeholder 2"/>
          <p:cNvSpPr txBox="1">
            <a:spLocks/>
          </p:cNvSpPr>
          <p:nvPr/>
        </p:nvSpPr>
        <p:spPr>
          <a:xfrm>
            <a:off x="285545" y="1709546"/>
            <a:ext cx="5429250" cy="444542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smtClean="0"/>
              <a:t>10 to 20 times simplified process models</a:t>
            </a:r>
            <a:endParaRPr lang="en-US" dirty="0" smtClean="0"/>
          </a:p>
        </p:txBody>
      </p:sp>
      <p:sp>
        <p:nvSpPr>
          <p:cNvPr id="31" name="Content Placeholder 2"/>
          <p:cNvSpPr txBox="1">
            <a:spLocks/>
          </p:cNvSpPr>
          <p:nvPr/>
        </p:nvSpPr>
        <p:spPr>
          <a:xfrm>
            <a:off x="7450862" y="5438710"/>
            <a:ext cx="1182097" cy="444542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200" dirty="0" smtClean="0">
                <a:solidFill>
                  <a:srgbClr val="1C547A"/>
                </a:solidFill>
              </a:rPr>
              <a:t>Municipality #5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419" y="2168856"/>
            <a:ext cx="1549072" cy="303711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5654" y="2047739"/>
            <a:ext cx="513289" cy="3191802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1106" y="2062278"/>
            <a:ext cx="1383979" cy="3022947"/>
          </a:xfrm>
          <a:prstGeom prst="rect">
            <a:avLst/>
          </a:prstGeom>
        </p:spPr>
      </p:pic>
      <p:graphicFrame>
        <p:nvGraphicFramePr>
          <p:cNvPr id="32" name="Table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4086821"/>
              </p:ext>
            </p:extLst>
          </p:nvPr>
        </p:nvGraphicFramePr>
        <p:xfrm>
          <a:off x="314418" y="5185895"/>
          <a:ext cx="8511080" cy="10348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2216"/>
                <a:gridCol w="1702216"/>
                <a:gridCol w="1702216"/>
                <a:gridCol w="1702216"/>
                <a:gridCol w="1702216"/>
              </a:tblGrid>
              <a:tr h="344955">
                <a:tc>
                  <a:txBody>
                    <a:bodyPr/>
                    <a:lstStyle/>
                    <a:p>
                      <a:pPr algn="ctr"/>
                      <a:r>
                        <a:rPr lang="en-US" sz="1400" b="1" i="0" u="none" strike="noStrike" kern="1200" baseline="0" noProof="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Municipality </a:t>
                      </a:r>
                      <a:r>
                        <a:rPr lang="en-US" sz="1400" b="1" baseline="0" noProof="0" dirty="0" smtClean="0">
                          <a:solidFill>
                            <a:schemeClr val="bg1"/>
                          </a:solidFill>
                        </a:rPr>
                        <a:t>#1</a:t>
                      </a:r>
                      <a:endParaRPr lang="en-US" sz="1400" b="1" noProof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i="0" u="none" strike="noStrike" kern="1200" baseline="0" noProof="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Municipality </a:t>
                      </a:r>
                      <a:r>
                        <a:rPr lang="en-US" sz="1400" b="1" baseline="0" noProof="0" dirty="0" smtClean="0">
                          <a:solidFill>
                            <a:schemeClr val="bg1"/>
                          </a:solidFill>
                        </a:rPr>
                        <a:t>#2</a:t>
                      </a:r>
                      <a:endParaRPr lang="en-US" sz="1400" b="1" noProof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i="0" u="none" strike="noStrike" kern="1200" baseline="0" noProof="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Municipality </a:t>
                      </a:r>
                      <a:r>
                        <a:rPr lang="en-US" sz="1400" b="1" baseline="0" noProof="0" dirty="0" smtClean="0">
                          <a:solidFill>
                            <a:schemeClr val="bg1"/>
                          </a:solidFill>
                        </a:rPr>
                        <a:t>#3</a:t>
                      </a:r>
                      <a:endParaRPr lang="en-US" sz="1400" b="1" noProof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i="0" u="none" strike="noStrike" kern="1200" baseline="0" noProof="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Municipality </a:t>
                      </a:r>
                      <a:r>
                        <a:rPr lang="en-US" sz="1400" b="1" baseline="0" noProof="0" dirty="0" smtClean="0">
                          <a:solidFill>
                            <a:schemeClr val="bg1"/>
                          </a:solidFill>
                        </a:rPr>
                        <a:t>#4</a:t>
                      </a:r>
                      <a:endParaRPr lang="en-US" sz="1400" b="1" noProof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i="0" u="none" strike="noStrike" kern="1200" baseline="0" noProof="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Municipality </a:t>
                      </a:r>
                      <a:r>
                        <a:rPr lang="en-US" sz="1400" b="1" baseline="0" noProof="0" dirty="0" smtClean="0">
                          <a:solidFill>
                            <a:schemeClr val="bg1"/>
                          </a:solidFill>
                        </a:rPr>
                        <a:t>#5</a:t>
                      </a:r>
                      <a:endParaRPr lang="en-US" sz="1400" b="1" noProof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  <a:tr h="344955">
                <a:tc>
                  <a:txBody>
                    <a:bodyPr/>
                    <a:lstStyle/>
                    <a:p>
                      <a:pPr algn="ctr"/>
                      <a:r>
                        <a:rPr lang="en-US" sz="1600" noProof="0" dirty="0" smtClean="0"/>
                        <a:t>86 % </a:t>
                      </a:r>
                      <a:r>
                        <a:rPr lang="en-US" sz="1200" noProof="0" dirty="0" smtClean="0"/>
                        <a:t>(Fitness)</a:t>
                      </a:r>
                      <a:endParaRPr lang="en-US" sz="12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noProof="0" dirty="0" smtClean="0"/>
                        <a:t>100 % </a:t>
                      </a:r>
                      <a:r>
                        <a:rPr lang="en-US" sz="1200" noProof="0" dirty="0" smtClean="0"/>
                        <a:t>(Fitness)</a:t>
                      </a:r>
                      <a:endParaRPr lang="en-US" sz="16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noProof="0" dirty="0" smtClean="0"/>
                        <a:t>92.3 % </a:t>
                      </a:r>
                      <a:r>
                        <a:rPr lang="en-US" sz="1200" noProof="0" dirty="0" smtClean="0"/>
                        <a:t>(Fitness)</a:t>
                      </a:r>
                      <a:endParaRPr lang="en-US" sz="1600" noProof="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noProof="0" dirty="0" smtClean="0"/>
                        <a:t>96.8 % </a:t>
                      </a:r>
                      <a:r>
                        <a:rPr lang="en-US" sz="1200" noProof="0" dirty="0" smtClean="0"/>
                        <a:t>(Fitness)</a:t>
                      </a:r>
                      <a:endParaRPr lang="en-US" sz="1600" noProof="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noProof="0" dirty="0" smtClean="0"/>
                        <a:t>94.5 % </a:t>
                      </a:r>
                      <a:r>
                        <a:rPr lang="en-US" sz="1200" noProof="0" dirty="0" smtClean="0"/>
                        <a:t>(Fitness)</a:t>
                      </a:r>
                      <a:endParaRPr lang="en-US" sz="1600" noProof="0" dirty="0" smtClean="0"/>
                    </a:p>
                  </a:txBody>
                  <a:tcPr/>
                </a:tc>
              </a:tr>
              <a:tr h="344955">
                <a:tc>
                  <a:txBody>
                    <a:bodyPr/>
                    <a:lstStyle/>
                    <a:p>
                      <a:pPr algn="ctr"/>
                      <a:r>
                        <a:rPr lang="en-US" sz="1600" noProof="0" dirty="0" smtClean="0"/>
                        <a:t>76 % </a:t>
                      </a:r>
                      <a:r>
                        <a:rPr lang="en-US" sz="1200" noProof="0" dirty="0" smtClean="0"/>
                        <a:t>(Avg. App.)</a:t>
                      </a:r>
                      <a:endParaRPr lang="en-US" sz="16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noProof="0" dirty="0" smtClean="0"/>
                        <a:t>100 % </a:t>
                      </a:r>
                      <a:r>
                        <a:rPr lang="en-US" sz="1200" noProof="0" dirty="0" smtClean="0"/>
                        <a:t>(Avg. App.)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noProof="0" dirty="0" smtClean="0"/>
                        <a:t>69.1 % </a:t>
                      </a:r>
                      <a:r>
                        <a:rPr lang="en-US" sz="1200" noProof="0" dirty="0" smtClean="0"/>
                        <a:t>(Avg. App.)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noProof="0" dirty="0" smtClean="0"/>
                        <a:t>64.9 % </a:t>
                      </a:r>
                      <a:r>
                        <a:rPr lang="en-US" sz="1200" noProof="0" dirty="0" smtClean="0"/>
                        <a:t>(Avg. App.)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noProof="0" dirty="0" smtClean="0"/>
                        <a:t>49.3 % </a:t>
                      </a:r>
                      <a:r>
                        <a:rPr lang="en-US" sz="1200" noProof="0" dirty="0" smtClean="0"/>
                        <a:t>(Avg. App.)</a:t>
                      </a:r>
                      <a:endParaRPr lang="en-US" sz="1600" noProof="0" dirty="0" smtClean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31148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45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7" y="6523851"/>
              <a:ext cx="69556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Results &amp; Discussions</a:t>
            </a:r>
          </a:p>
          <a:p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Environmental Permit Application Process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– Performance Indicator Analysis</a:t>
            </a:r>
            <a:endParaRPr lang="en-US" sz="24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654867" y="1816296"/>
            <a:ext cx="8146233" cy="357431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 smtClean="0"/>
              <a:t>Clustering: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5218544" y="2279187"/>
            <a:ext cx="3431384" cy="1873769"/>
            <a:chOff x="4925237" y="3616233"/>
            <a:chExt cx="3571503" cy="1983167"/>
          </a:xfrm>
        </p:grpSpPr>
        <p:grpSp>
          <p:nvGrpSpPr>
            <p:cNvPr id="6" name="Group 5"/>
            <p:cNvGrpSpPr/>
            <p:nvPr/>
          </p:nvGrpSpPr>
          <p:grpSpPr>
            <a:xfrm>
              <a:off x="4925237" y="3616233"/>
              <a:ext cx="3571503" cy="1983167"/>
              <a:chOff x="4925237" y="3616233"/>
              <a:chExt cx="3571503" cy="1983167"/>
            </a:xfrm>
          </p:grpSpPr>
          <p:sp>
            <p:nvSpPr>
              <p:cNvPr id="19" name="Oval 18"/>
              <p:cNvSpPr/>
              <p:nvPr/>
            </p:nvSpPr>
            <p:spPr>
              <a:xfrm>
                <a:off x="6581594" y="4379223"/>
                <a:ext cx="298655" cy="298655"/>
              </a:xfrm>
              <a:prstGeom prst="ellipse">
                <a:avLst/>
              </a:prstGeom>
              <a:solidFill>
                <a:srgbClr val="E4E4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grpSp>
            <p:nvGrpSpPr>
              <p:cNvPr id="20" name="Group 19"/>
              <p:cNvGrpSpPr/>
              <p:nvPr/>
            </p:nvGrpSpPr>
            <p:grpSpPr>
              <a:xfrm>
                <a:off x="4925237" y="3965816"/>
                <a:ext cx="1840832" cy="1633584"/>
                <a:chOff x="501228" y="3145088"/>
                <a:chExt cx="2454443" cy="2178111"/>
              </a:xfrm>
            </p:grpSpPr>
            <p:sp>
              <p:nvSpPr>
                <p:cNvPr id="21" name="Teardrop 20"/>
                <p:cNvSpPr/>
                <p:nvPr/>
              </p:nvSpPr>
              <p:spPr>
                <a:xfrm rot="10800000">
                  <a:off x="995289" y="3145088"/>
                  <a:ext cx="1637935" cy="1637935"/>
                </a:xfrm>
                <a:prstGeom prst="teardrop">
                  <a:avLst>
                    <a:gd name="adj" fmla="val 84975"/>
                  </a:avLst>
                </a:prstGeom>
                <a:solidFill>
                  <a:srgbClr val="2A80B9">
                    <a:alpha val="91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>
                    <a:solidFill>
                      <a:srgbClr val="2A80B9"/>
                    </a:solidFill>
                  </a:endParaRPr>
                </a:p>
              </p:txBody>
            </p:sp>
            <p:sp>
              <p:nvSpPr>
                <p:cNvPr id="27" name="TextBox 26"/>
                <p:cNvSpPr txBox="1"/>
                <p:nvPr/>
              </p:nvSpPr>
              <p:spPr>
                <a:xfrm>
                  <a:off x="501228" y="4899730"/>
                  <a:ext cx="2454443" cy="42346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35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Source Sans Pro Black" panose="020B0803030403020204" pitchFamily="34" charset="0"/>
                    </a:rPr>
                    <a:t>Cluster #1</a:t>
                  </a:r>
                  <a:endParaRPr lang="en-US" sz="13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Sans Pro Black" panose="020B0803030403020204" pitchFamily="34" charset="0"/>
                  </a:endParaRPr>
                </a:p>
              </p:txBody>
            </p:sp>
          </p:grpSp>
          <p:grpSp>
            <p:nvGrpSpPr>
              <p:cNvPr id="29" name="Group 28"/>
              <p:cNvGrpSpPr/>
              <p:nvPr/>
            </p:nvGrpSpPr>
            <p:grpSpPr>
              <a:xfrm>
                <a:off x="6655908" y="3616233"/>
                <a:ext cx="1840832" cy="1578033"/>
                <a:chOff x="2808790" y="2678977"/>
                <a:chExt cx="2454443" cy="2104043"/>
              </a:xfrm>
            </p:grpSpPr>
            <p:sp>
              <p:nvSpPr>
                <p:cNvPr id="30" name="Teardrop 29"/>
                <p:cNvSpPr/>
                <p:nvPr/>
              </p:nvSpPr>
              <p:spPr>
                <a:xfrm>
                  <a:off x="3184389" y="3145085"/>
                  <a:ext cx="1637935" cy="1637935"/>
                </a:xfrm>
                <a:prstGeom prst="teardrop">
                  <a:avLst>
                    <a:gd name="adj" fmla="val 84975"/>
                  </a:avLst>
                </a:prstGeom>
                <a:solidFill>
                  <a:srgbClr val="F39712">
                    <a:alpha val="91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>
                    <a:solidFill>
                      <a:srgbClr val="2A80B9"/>
                    </a:solidFill>
                  </a:endParaRPr>
                </a:p>
              </p:txBody>
            </p:sp>
            <p:sp>
              <p:nvSpPr>
                <p:cNvPr id="33" name="TextBox 32"/>
                <p:cNvSpPr txBox="1"/>
                <p:nvPr/>
              </p:nvSpPr>
              <p:spPr>
                <a:xfrm>
                  <a:off x="2808790" y="2678977"/>
                  <a:ext cx="2454443" cy="42346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35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Source Sans Pro Black" panose="020B0803030403020204" pitchFamily="34" charset="0"/>
                    </a:rPr>
                    <a:t>Cluster #2</a:t>
                  </a:r>
                  <a:endParaRPr lang="en-US" sz="13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Sans Pro Black" panose="020B0803030403020204" pitchFamily="34" charset="0"/>
                  </a:endParaRPr>
                </a:p>
              </p:txBody>
            </p:sp>
          </p:grpSp>
        </p:grpSp>
        <p:sp>
          <p:nvSpPr>
            <p:cNvPr id="5" name="TextBox 4"/>
            <p:cNvSpPr txBox="1"/>
            <p:nvPr/>
          </p:nvSpPr>
          <p:spPr>
            <a:xfrm>
              <a:off x="5387854" y="4349206"/>
              <a:ext cx="1021293" cy="4886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 smtClean="0">
                  <a:solidFill>
                    <a:schemeClr val="bg1"/>
                  </a:solidFill>
                </a:rPr>
                <a:t>Municipality #1</a:t>
              </a:r>
              <a:endParaRPr lang="en-US"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7065677" y="4287652"/>
              <a:ext cx="1021293" cy="4886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 smtClean="0">
                  <a:solidFill>
                    <a:schemeClr val="bg1"/>
                  </a:solidFill>
                </a:rPr>
                <a:t>Municipality #2 #3 #4 #5</a:t>
              </a:r>
              <a:endParaRPr lang="en-US" sz="1200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735" y="2708592"/>
            <a:ext cx="4452781" cy="2136926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4668478" y="4681851"/>
            <a:ext cx="4445948" cy="1715601"/>
            <a:chOff x="4164547" y="4638034"/>
            <a:chExt cx="4445948" cy="1715601"/>
          </a:xfrm>
        </p:grpSpPr>
        <p:grpSp>
          <p:nvGrpSpPr>
            <p:cNvPr id="32" name="Group 31"/>
            <p:cNvGrpSpPr/>
            <p:nvPr/>
          </p:nvGrpSpPr>
          <p:grpSpPr>
            <a:xfrm>
              <a:off x="4164547" y="4638034"/>
              <a:ext cx="3017282" cy="1715601"/>
              <a:chOff x="4925237" y="3616233"/>
              <a:chExt cx="3571503" cy="2018657"/>
            </a:xfrm>
          </p:grpSpPr>
          <p:grpSp>
            <p:nvGrpSpPr>
              <p:cNvPr id="34" name="Group 33"/>
              <p:cNvGrpSpPr/>
              <p:nvPr/>
            </p:nvGrpSpPr>
            <p:grpSpPr>
              <a:xfrm>
                <a:off x="4925237" y="3616233"/>
                <a:ext cx="3571503" cy="2018657"/>
                <a:chOff x="4925237" y="3616233"/>
                <a:chExt cx="3571503" cy="2018657"/>
              </a:xfrm>
            </p:grpSpPr>
            <p:sp>
              <p:nvSpPr>
                <p:cNvPr id="38" name="Oval 37"/>
                <p:cNvSpPr/>
                <p:nvPr/>
              </p:nvSpPr>
              <p:spPr>
                <a:xfrm>
                  <a:off x="6581594" y="4379223"/>
                  <a:ext cx="298655" cy="298655"/>
                </a:xfrm>
                <a:prstGeom prst="ellipse">
                  <a:avLst/>
                </a:prstGeom>
                <a:solidFill>
                  <a:srgbClr val="E4E4E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/>
                </a:p>
              </p:txBody>
            </p:sp>
            <p:grpSp>
              <p:nvGrpSpPr>
                <p:cNvPr id="39" name="Group 38"/>
                <p:cNvGrpSpPr/>
                <p:nvPr/>
              </p:nvGrpSpPr>
              <p:grpSpPr>
                <a:xfrm>
                  <a:off x="4925237" y="3965817"/>
                  <a:ext cx="1840832" cy="1669073"/>
                  <a:chOff x="501228" y="3145088"/>
                  <a:chExt cx="2454443" cy="2225429"/>
                </a:xfrm>
              </p:grpSpPr>
              <p:sp>
                <p:nvSpPr>
                  <p:cNvPr id="43" name="Teardrop 42"/>
                  <p:cNvSpPr/>
                  <p:nvPr/>
                </p:nvSpPr>
                <p:spPr>
                  <a:xfrm rot="10800000">
                    <a:off x="995289" y="3145088"/>
                    <a:ext cx="1637935" cy="1637935"/>
                  </a:xfrm>
                  <a:prstGeom prst="teardrop">
                    <a:avLst>
                      <a:gd name="adj" fmla="val 84975"/>
                    </a:avLst>
                  </a:prstGeom>
                  <a:solidFill>
                    <a:srgbClr val="2A80B9">
                      <a:alpha val="91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>
                      <a:solidFill>
                        <a:srgbClr val="2A80B9"/>
                      </a:solidFill>
                    </a:endParaRPr>
                  </a:p>
                </p:txBody>
              </p:sp>
              <p:sp>
                <p:nvSpPr>
                  <p:cNvPr id="44" name="TextBox 43"/>
                  <p:cNvSpPr txBox="1"/>
                  <p:nvPr/>
                </p:nvSpPr>
                <p:spPr>
                  <a:xfrm>
                    <a:off x="501228" y="4899730"/>
                    <a:ext cx="2454443" cy="47078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35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 Black" panose="020B0803030403020204" pitchFamily="34" charset="0"/>
                      </a:rPr>
                      <a:t>Cluster #1</a:t>
                    </a:r>
                    <a:endParaRPr lang="en-US" sz="135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Source Sans Pro Black" panose="020B0803030403020204" pitchFamily="34" charset="0"/>
                    </a:endParaRPr>
                  </a:p>
                </p:txBody>
              </p:sp>
            </p:grpSp>
            <p:grpSp>
              <p:nvGrpSpPr>
                <p:cNvPr id="40" name="Group 39"/>
                <p:cNvGrpSpPr/>
                <p:nvPr/>
              </p:nvGrpSpPr>
              <p:grpSpPr>
                <a:xfrm>
                  <a:off x="6655908" y="3616233"/>
                  <a:ext cx="1840832" cy="1578033"/>
                  <a:chOff x="2808790" y="2678977"/>
                  <a:chExt cx="2454443" cy="2104043"/>
                </a:xfrm>
              </p:grpSpPr>
              <p:sp>
                <p:nvSpPr>
                  <p:cNvPr id="41" name="Teardrop 40"/>
                  <p:cNvSpPr/>
                  <p:nvPr/>
                </p:nvSpPr>
                <p:spPr>
                  <a:xfrm>
                    <a:off x="3184389" y="3145085"/>
                    <a:ext cx="1637935" cy="1637935"/>
                  </a:xfrm>
                  <a:prstGeom prst="teardrop">
                    <a:avLst>
                      <a:gd name="adj" fmla="val 84975"/>
                    </a:avLst>
                  </a:prstGeom>
                  <a:solidFill>
                    <a:srgbClr val="F39712">
                      <a:alpha val="91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>
                      <a:solidFill>
                        <a:srgbClr val="2A80B9"/>
                      </a:solidFill>
                    </a:endParaRPr>
                  </a:p>
                </p:txBody>
              </p:sp>
              <p:sp>
                <p:nvSpPr>
                  <p:cNvPr id="42" name="TextBox 41"/>
                  <p:cNvSpPr txBox="1"/>
                  <p:nvPr/>
                </p:nvSpPr>
                <p:spPr>
                  <a:xfrm>
                    <a:off x="2808790" y="2678977"/>
                    <a:ext cx="2454443" cy="47078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35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 Black" panose="020B0803030403020204" pitchFamily="34" charset="0"/>
                      </a:rPr>
                      <a:t>Cluster #2</a:t>
                    </a:r>
                    <a:endParaRPr lang="en-US" sz="135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Source Sans Pro Black" panose="020B0803030403020204" pitchFamily="34" charset="0"/>
                    </a:endParaRPr>
                  </a:p>
                </p:txBody>
              </p:sp>
            </p:grpSp>
          </p:grpSp>
          <p:sp>
            <p:nvSpPr>
              <p:cNvPr id="36" name="TextBox 35"/>
              <p:cNvSpPr txBox="1"/>
              <p:nvPr/>
            </p:nvSpPr>
            <p:spPr>
              <a:xfrm>
                <a:off x="5295782" y="4349205"/>
                <a:ext cx="1162398" cy="5432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 dirty="0" smtClean="0">
                    <a:solidFill>
                      <a:schemeClr val="bg1"/>
                    </a:solidFill>
                  </a:rPr>
                  <a:t>Municipality #1</a:t>
                </a:r>
                <a:endParaRPr lang="en-US" sz="12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7" name="TextBox 36"/>
              <p:cNvSpPr txBox="1"/>
              <p:nvPr/>
            </p:nvSpPr>
            <p:spPr>
              <a:xfrm>
                <a:off x="6959862" y="4278794"/>
                <a:ext cx="1166438" cy="5432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 dirty="0" smtClean="0">
                    <a:solidFill>
                      <a:schemeClr val="bg1"/>
                    </a:solidFill>
                  </a:rPr>
                  <a:t>Municipality #2 #4</a:t>
                </a:r>
                <a:endParaRPr lang="en-US" sz="1200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45" name="Oval 44"/>
            <p:cNvSpPr/>
            <p:nvPr/>
          </p:nvSpPr>
          <p:spPr>
            <a:xfrm>
              <a:off x="7006725" y="5281591"/>
              <a:ext cx="252310" cy="253819"/>
            </a:xfrm>
            <a:prstGeom prst="ellipse">
              <a:avLst/>
            </a:prstGeom>
            <a:solidFill>
              <a:srgbClr val="E4E4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46" name="Teardrop 45"/>
            <p:cNvSpPr/>
            <p:nvPr/>
          </p:nvSpPr>
          <p:spPr>
            <a:xfrm>
              <a:off x="7307492" y="4930246"/>
              <a:ext cx="1037822" cy="1044028"/>
            </a:xfrm>
            <a:prstGeom prst="teardrop">
              <a:avLst>
                <a:gd name="adj" fmla="val 84975"/>
              </a:avLst>
            </a:prstGeom>
            <a:solidFill>
              <a:schemeClr val="accent6">
                <a:alpha val="9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>
                <a:solidFill>
                  <a:srgbClr val="2A80B9"/>
                </a:solidFill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7055321" y="6047982"/>
              <a:ext cx="1555174" cy="300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5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 Black" panose="020B0803030403020204" pitchFamily="34" charset="0"/>
                </a:rPr>
                <a:t>Cluster #3</a:t>
              </a:r>
              <a:endParaRPr lang="en-US" sz="135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 Black" panose="020B0803030403020204" pitchFamily="34" charset="0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7287669" y="5203767"/>
              <a:ext cx="11061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 smtClean="0">
                  <a:solidFill>
                    <a:schemeClr val="bg1"/>
                  </a:solidFill>
                </a:rPr>
                <a:t>Municipality  #3 #5</a:t>
              </a:r>
              <a:endParaRPr lang="en-US" sz="1200" b="1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49" name="Straight Connector 48"/>
          <p:cNvCxnSpPr/>
          <p:nvPr/>
        </p:nvCxnSpPr>
        <p:spPr>
          <a:xfrm>
            <a:off x="5187156" y="4508979"/>
            <a:ext cx="3600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205219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46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7" y="6523851"/>
              <a:ext cx="69556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Results &amp; Discussions</a:t>
            </a:r>
          </a:p>
          <a:p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Environmental Permit Application Process –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Mismatch Pattern Analysis</a:t>
            </a:r>
            <a:endParaRPr lang="en-US" sz="24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786122" y="5256669"/>
            <a:ext cx="7810872" cy="84092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Correlation between graph-edit similarity and number of mismatch patterns except Municipality #4 and #5</a:t>
            </a:r>
            <a:endParaRPr lang="en-US" sz="1400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219" y="2241454"/>
            <a:ext cx="6882493" cy="2574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57939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47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7" y="6523851"/>
              <a:ext cx="69556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Results &amp; Discussions</a:t>
            </a:r>
          </a:p>
          <a:p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786122" y="5374879"/>
            <a:ext cx="8164319" cy="84092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Learning opportunities increases as number of cluster increases</a:t>
            </a:r>
          </a:p>
          <a:p>
            <a:r>
              <a:rPr lang="en-US" dirty="0" smtClean="0"/>
              <a:t>Number of mismatch patterns to check significantly decreases with performance clustering</a:t>
            </a:r>
          </a:p>
        </p:txBody>
      </p:sp>
      <p:sp>
        <p:nvSpPr>
          <p:cNvPr id="21" name="Rectangle 20"/>
          <p:cNvSpPr/>
          <p:nvPr/>
        </p:nvSpPr>
        <p:spPr>
          <a:xfrm>
            <a:off x="488623" y="1141532"/>
            <a:ext cx="91574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Environmental Permit Application Process –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Recommendation Generation</a:t>
            </a:r>
            <a:endParaRPr lang="en-US" sz="24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sp>
        <p:nvSpPr>
          <p:cNvPr id="25" name="Content Placeholder 2"/>
          <p:cNvSpPr txBox="1">
            <a:spLocks/>
          </p:cNvSpPr>
          <p:nvPr/>
        </p:nvSpPr>
        <p:spPr>
          <a:xfrm>
            <a:off x="593617" y="1985287"/>
            <a:ext cx="8164319" cy="281055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/>
              <a:t>(with 3 clusters)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454" y="2394648"/>
            <a:ext cx="7954644" cy="2814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34818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48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7" y="6523851"/>
              <a:ext cx="69556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Results &amp; Discussions</a:t>
            </a:r>
          </a:p>
          <a:p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Discussions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3371850" y="2109294"/>
            <a:ext cx="5429250" cy="357431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/>
              <a:t>Mismatch analysis stage:</a:t>
            </a:r>
          </a:p>
          <a:p>
            <a:pPr lvl="1"/>
            <a:r>
              <a:rPr lang="en-US" sz="1800" dirty="0" smtClean="0"/>
              <a:t>It finds differences in accordance with similarity metrics</a:t>
            </a:r>
          </a:p>
          <a:p>
            <a:pPr lvl="1"/>
            <a:r>
              <a:rPr lang="en-US" sz="1800" dirty="0" smtClean="0"/>
              <a:t>Not all mismatch patterns are discovered</a:t>
            </a:r>
          </a:p>
          <a:p>
            <a:pPr lvl="1"/>
            <a:r>
              <a:rPr lang="en-US" sz="1800" dirty="0" smtClean="0"/>
              <a:t>Information value of mismatch patterns are not equal</a:t>
            </a:r>
          </a:p>
          <a:p>
            <a:pPr lvl="1"/>
            <a:endParaRPr lang="en-US" sz="1800" dirty="0" smtClean="0"/>
          </a:p>
          <a:p>
            <a:r>
              <a:rPr lang="en-US" sz="2000" dirty="0" smtClean="0"/>
              <a:t>Recommendation generation stage:</a:t>
            </a:r>
          </a:p>
          <a:p>
            <a:pPr lvl="1"/>
            <a:r>
              <a:rPr lang="en-US" sz="1800" dirty="0" smtClean="0"/>
              <a:t>Performance clustering helps to focus on differences </a:t>
            </a:r>
          </a:p>
          <a:p>
            <a:pPr lvl="2"/>
            <a:r>
              <a:rPr lang="en-US" sz="1600" dirty="0" smtClean="0"/>
              <a:t>3 times more in Loan Application Process</a:t>
            </a:r>
          </a:p>
          <a:p>
            <a:pPr lvl="2"/>
            <a:r>
              <a:rPr lang="en-US" sz="1600" dirty="0" smtClean="0"/>
              <a:t>100 times more in Environmental Permit Application Process</a:t>
            </a:r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356" y="2667327"/>
            <a:ext cx="2460494" cy="1896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90144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49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7" y="6523851"/>
              <a:ext cx="69556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Results &amp; Discussions</a:t>
            </a:r>
          </a:p>
          <a:p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Discussions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3371850" y="2294100"/>
            <a:ext cx="5429250" cy="357431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/>
              <a:t>Business value of generated recommendations:</a:t>
            </a:r>
          </a:p>
          <a:p>
            <a:pPr lvl="1"/>
            <a:r>
              <a:rPr lang="en-US" sz="1800" dirty="0" smtClean="0"/>
              <a:t>Results may be </a:t>
            </a:r>
          </a:p>
          <a:p>
            <a:pPr lvl="2"/>
            <a:r>
              <a:rPr lang="en-US" sz="1600" dirty="0" smtClean="0"/>
              <a:t>important or</a:t>
            </a:r>
          </a:p>
          <a:p>
            <a:pPr lvl="2"/>
            <a:r>
              <a:rPr lang="en-US" sz="1600" dirty="0" smtClean="0"/>
              <a:t>infeasible and irrelevant for business environment</a:t>
            </a:r>
          </a:p>
          <a:p>
            <a:pPr lvl="1"/>
            <a:r>
              <a:rPr lang="en-US" sz="1800" dirty="0" smtClean="0"/>
              <a:t>Some insights about results can be provided but business environment and case related assessment is also required.</a:t>
            </a:r>
            <a:endParaRPr lang="en-US" sz="1600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356" y="2667327"/>
            <a:ext cx="2460494" cy="1896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90227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5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523851"/>
              <a:ext cx="69715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Introduction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Cross- Organizational Process Mining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sp>
        <p:nvSpPr>
          <p:cNvPr id="95" name="Content Placeholder 2"/>
          <p:cNvSpPr txBox="1">
            <a:spLocks/>
          </p:cNvSpPr>
          <p:nvPr/>
        </p:nvSpPr>
        <p:spPr>
          <a:xfrm>
            <a:off x="2591260" y="4579602"/>
            <a:ext cx="2073859" cy="878518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 smtClean="0"/>
              <a:t>Event logs of multiple organizations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4964687" y="3250578"/>
            <a:ext cx="26211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B0F0"/>
                </a:solidFill>
              </a:rPr>
              <a:t>Work together to execute the same process</a:t>
            </a:r>
            <a:endParaRPr lang="en-US" sz="1600" dirty="0">
              <a:solidFill>
                <a:srgbClr val="00B0F0"/>
              </a:solidFill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5008575" y="5529902"/>
            <a:ext cx="25333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C00000"/>
                </a:solidFill>
              </a:rPr>
              <a:t>Execute the same task on shared infrastructure</a:t>
            </a:r>
            <a:endParaRPr lang="en-US" sz="1600" dirty="0">
              <a:solidFill>
                <a:srgbClr val="C00000"/>
              </a:solidFill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709607" y="3063573"/>
            <a:ext cx="1359321" cy="1359321"/>
            <a:chOff x="759200" y="1851313"/>
            <a:chExt cx="1359321" cy="1359321"/>
          </a:xfrm>
        </p:grpSpPr>
        <p:sp>
          <p:nvSpPr>
            <p:cNvPr id="30" name="Teardrop 29"/>
            <p:cNvSpPr/>
            <p:nvPr/>
          </p:nvSpPr>
          <p:spPr>
            <a:xfrm rot="2700000">
              <a:off x="759200" y="1851313"/>
              <a:ext cx="1359321" cy="1359321"/>
            </a:xfrm>
            <a:prstGeom prst="teardrop">
              <a:avLst>
                <a:gd name="adj" fmla="val 100000"/>
              </a:avLst>
            </a:prstGeom>
            <a:solidFill>
              <a:srgbClr val="F39712"/>
            </a:solidFill>
            <a:ln>
              <a:solidFill>
                <a:schemeClr val="bg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grpSp>
          <p:nvGrpSpPr>
            <p:cNvPr id="31" name="Group 30"/>
            <p:cNvGrpSpPr/>
            <p:nvPr/>
          </p:nvGrpSpPr>
          <p:grpSpPr>
            <a:xfrm>
              <a:off x="804703" y="1896573"/>
              <a:ext cx="1269040" cy="1269038"/>
              <a:chOff x="1792603" y="1397599"/>
              <a:chExt cx="1269040" cy="1269038"/>
            </a:xfrm>
          </p:grpSpPr>
          <p:sp>
            <p:nvSpPr>
              <p:cNvPr id="32" name="Oval 31"/>
              <p:cNvSpPr/>
              <p:nvPr/>
            </p:nvSpPr>
            <p:spPr>
              <a:xfrm>
                <a:off x="1792603" y="1397599"/>
                <a:ext cx="1269040" cy="126903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33" name="Oval 5"/>
              <p:cNvSpPr/>
              <p:nvPr/>
            </p:nvSpPr>
            <p:spPr>
              <a:xfrm>
                <a:off x="1974204" y="1578925"/>
                <a:ext cx="906560" cy="906388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68580" tIns="68580" rIns="68580" bIns="68580" numCol="1" spcCol="1270" anchor="ctr" anchorCtr="0">
                <a:noAutofit/>
              </a:bodyPr>
              <a:lstStyle/>
              <a:p>
                <a:pPr lvl="0" algn="ctr" defTabSz="24003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sz="5400" kern="1200" dirty="0"/>
              </a:p>
            </p:txBody>
          </p:sp>
        </p:grpSp>
      </p:grpSp>
      <p:grpSp>
        <p:nvGrpSpPr>
          <p:cNvPr id="35" name="Group 34"/>
          <p:cNvGrpSpPr/>
          <p:nvPr/>
        </p:nvGrpSpPr>
        <p:grpSpPr>
          <a:xfrm>
            <a:off x="2766484" y="3063572"/>
            <a:ext cx="1359321" cy="1359321"/>
            <a:chOff x="759200" y="1851313"/>
            <a:chExt cx="1359321" cy="1359321"/>
          </a:xfrm>
        </p:grpSpPr>
        <p:sp>
          <p:nvSpPr>
            <p:cNvPr id="36" name="Teardrop 35"/>
            <p:cNvSpPr/>
            <p:nvPr/>
          </p:nvSpPr>
          <p:spPr>
            <a:xfrm rot="2700000">
              <a:off x="759200" y="1851313"/>
              <a:ext cx="1359321" cy="1359321"/>
            </a:xfrm>
            <a:prstGeom prst="teardrop">
              <a:avLst>
                <a:gd name="adj" fmla="val 100000"/>
              </a:avLst>
            </a:prstGeom>
            <a:solidFill>
              <a:schemeClr val="accent6"/>
            </a:solidFill>
            <a:ln>
              <a:solidFill>
                <a:schemeClr val="bg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grpSp>
          <p:nvGrpSpPr>
            <p:cNvPr id="37" name="Group 36"/>
            <p:cNvGrpSpPr/>
            <p:nvPr/>
          </p:nvGrpSpPr>
          <p:grpSpPr>
            <a:xfrm>
              <a:off x="804703" y="1896573"/>
              <a:ext cx="1269040" cy="1269038"/>
              <a:chOff x="1792603" y="1397599"/>
              <a:chExt cx="1269040" cy="1269038"/>
            </a:xfrm>
          </p:grpSpPr>
          <p:sp>
            <p:nvSpPr>
              <p:cNvPr id="38" name="Oval 37"/>
              <p:cNvSpPr/>
              <p:nvPr/>
            </p:nvSpPr>
            <p:spPr>
              <a:xfrm>
                <a:off x="1792603" y="1397599"/>
                <a:ext cx="1269040" cy="126903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39" name="Oval 5"/>
              <p:cNvSpPr/>
              <p:nvPr/>
            </p:nvSpPr>
            <p:spPr>
              <a:xfrm>
                <a:off x="1974204" y="1578925"/>
                <a:ext cx="906560" cy="906388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68580" tIns="68580" rIns="68580" bIns="68580" numCol="1" spcCol="1270" anchor="ctr" anchorCtr="0">
                <a:noAutofit/>
              </a:bodyPr>
              <a:lstStyle/>
              <a:p>
                <a:pPr lvl="0" algn="ctr" defTabSz="24003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sz="5400" kern="1200" dirty="0"/>
              </a:p>
            </p:txBody>
          </p:sp>
        </p:grpSp>
      </p:grpSp>
      <p:sp>
        <p:nvSpPr>
          <p:cNvPr id="40" name="Content Placeholder 2"/>
          <p:cNvSpPr txBox="1">
            <a:spLocks/>
          </p:cNvSpPr>
          <p:nvPr/>
        </p:nvSpPr>
        <p:spPr>
          <a:xfrm>
            <a:off x="340304" y="4532273"/>
            <a:ext cx="2163178" cy="950076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 smtClean="0"/>
              <a:t>Cloud computing and shared infrastructures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56" name="Group 55"/>
          <p:cNvGrpSpPr/>
          <p:nvPr/>
        </p:nvGrpSpPr>
        <p:grpSpPr>
          <a:xfrm>
            <a:off x="5405376" y="1815873"/>
            <a:ext cx="1368201" cy="1368201"/>
            <a:chOff x="759200" y="1851313"/>
            <a:chExt cx="1359321" cy="1359321"/>
          </a:xfrm>
        </p:grpSpPr>
        <p:sp>
          <p:nvSpPr>
            <p:cNvPr id="58" name="Teardrop 57"/>
            <p:cNvSpPr/>
            <p:nvPr/>
          </p:nvSpPr>
          <p:spPr>
            <a:xfrm rot="2700000">
              <a:off x="759200" y="1851313"/>
              <a:ext cx="1359321" cy="1359321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grpSp>
          <p:nvGrpSpPr>
            <p:cNvPr id="59" name="Group 58"/>
            <p:cNvGrpSpPr/>
            <p:nvPr/>
          </p:nvGrpSpPr>
          <p:grpSpPr>
            <a:xfrm>
              <a:off x="804703" y="1896573"/>
              <a:ext cx="1269040" cy="1269038"/>
              <a:chOff x="1792603" y="1397599"/>
              <a:chExt cx="1269040" cy="1269038"/>
            </a:xfrm>
          </p:grpSpPr>
          <p:sp>
            <p:nvSpPr>
              <p:cNvPr id="61" name="Oval 60"/>
              <p:cNvSpPr/>
              <p:nvPr/>
            </p:nvSpPr>
            <p:spPr>
              <a:xfrm>
                <a:off x="1792603" y="1397599"/>
                <a:ext cx="1269040" cy="126903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62" name="Oval 5"/>
              <p:cNvSpPr/>
              <p:nvPr/>
            </p:nvSpPr>
            <p:spPr>
              <a:xfrm>
                <a:off x="1974204" y="1578925"/>
                <a:ext cx="906560" cy="906388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68580" tIns="68580" rIns="68580" bIns="68580" numCol="1" spcCol="1270" anchor="ctr" anchorCtr="0">
                <a:noAutofit/>
              </a:bodyPr>
              <a:lstStyle/>
              <a:p>
                <a:pPr lvl="0" algn="ctr" defTabSz="24003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sz="5400" kern="1200" dirty="0"/>
              </a:p>
            </p:txBody>
          </p:sp>
        </p:grpSp>
      </p:grpSp>
      <p:grpSp>
        <p:nvGrpSpPr>
          <p:cNvPr id="63" name="Group 62"/>
          <p:cNvGrpSpPr/>
          <p:nvPr/>
        </p:nvGrpSpPr>
        <p:grpSpPr>
          <a:xfrm>
            <a:off x="5581301" y="4175730"/>
            <a:ext cx="1232889" cy="1232889"/>
            <a:chOff x="759200" y="1851313"/>
            <a:chExt cx="1359321" cy="1359321"/>
          </a:xfrm>
        </p:grpSpPr>
        <p:sp>
          <p:nvSpPr>
            <p:cNvPr id="64" name="Teardrop 63"/>
            <p:cNvSpPr/>
            <p:nvPr/>
          </p:nvSpPr>
          <p:spPr>
            <a:xfrm rot="2700000">
              <a:off x="759200" y="1851313"/>
              <a:ext cx="1359321" cy="1359321"/>
            </a:xfrm>
            <a:prstGeom prst="teardrop">
              <a:avLst>
                <a:gd name="adj" fmla="val 100000"/>
              </a:avLst>
            </a:prstGeom>
            <a:solidFill>
              <a:schemeClr val="accent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grpSp>
          <p:nvGrpSpPr>
            <p:cNvPr id="65" name="Group 64"/>
            <p:cNvGrpSpPr/>
            <p:nvPr/>
          </p:nvGrpSpPr>
          <p:grpSpPr>
            <a:xfrm>
              <a:off x="804703" y="1896573"/>
              <a:ext cx="1269040" cy="1269038"/>
              <a:chOff x="1792603" y="1397599"/>
              <a:chExt cx="1269040" cy="1269038"/>
            </a:xfrm>
          </p:grpSpPr>
          <p:sp>
            <p:nvSpPr>
              <p:cNvPr id="66" name="Oval 65"/>
              <p:cNvSpPr/>
              <p:nvPr/>
            </p:nvSpPr>
            <p:spPr>
              <a:xfrm>
                <a:off x="1792603" y="1397599"/>
                <a:ext cx="1269040" cy="126903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67" name="Oval 5"/>
              <p:cNvSpPr/>
              <p:nvPr/>
            </p:nvSpPr>
            <p:spPr>
              <a:xfrm>
                <a:off x="1974204" y="1578925"/>
                <a:ext cx="906560" cy="906388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68580" tIns="68580" rIns="68580" bIns="68580" numCol="1" spcCol="1270" anchor="ctr" anchorCtr="0">
                <a:noAutofit/>
              </a:bodyPr>
              <a:lstStyle/>
              <a:p>
                <a:pPr lvl="0" algn="ctr" defTabSz="24003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sz="5400" kern="1200" dirty="0"/>
              </a:p>
            </p:txBody>
          </p:sp>
        </p:grpSp>
      </p:grpSp>
      <p:sp>
        <p:nvSpPr>
          <p:cNvPr id="68" name="TextBox 67"/>
          <p:cNvSpPr txBox="1"/>
          <p:nvPr/>
        </p:nvSpPr>
        <p:spPr>
          <a:xfrm>
            <a:off x="7042798" y="2305849"/>
            <a:ext cx="16871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00B0F0"/>
                </a:solidFill>
              </a:rPr>
              <a:t>Analyze the big picture</a:t>
            </a:r>
            <a:endParaRPr lang="en-US" sz="1600" b="1" dirty="0">
              <a:solidFill>
                <a:srgbClr val="00B0F0"/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6886797" y="4444698"/>
            <a:ext cx="16871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C1392B"/>
                </a:solidFill>
              </a:rPr>
              <a:t>Learn from each other</a:t>
            </a:r>
            <a:endParaRPr lang="en-US" sz="1600" b="1" dirty="0">
              <a:solidFill>
                <a:srgbClr val="C1392B"/>
              </a:solidFill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5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3507" y="2094072"/>
            <a:ext cx="1107685" cy="78544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6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502" y="3229743"/>
            <a:ext cx="850206" cy="850206"/>
          </a:xfrm>
          <a:prstGeom prst="rect">
            <a:avLst/>
          </a:prstGeom>
        </p:spPr>
      </p:pic>
      <p:pic>
        <p:nvPicPr>
          <p:cNvPr id="71" name="Picture 70"/>
          <p:cNvPicPr>
            <a:picLocks noChangeAspect="1"/>
          </p:cNvPicPr>
          <p:nvPr/>
        </p:nvPicPr>
        <p:blipFill>
          <a:blip r:embed="rId6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059" y="3364829"/>
            <a:ext cx="850206" cy="850206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8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5358" y="3142003"/>
            <a:ext cx="1147208" cy="1081654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9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5845" y="4299070"/>
            <a:ext cx="1002259" cy="1002259"/>
          </a:xfrm>
          <a:prstGeom prst="rect">
            <a:avLst/>
          </a:prstGeom>
        </p:spPr>
      </p:pic>
      <p:sp>
        <p:nvSpPr>
          <p:cNvPr id="49" name="TextBox 48"/>
          <p:cNvSpPr txBox="1"/>
          <p:nvPr/>
        </p:nvSpPr>
        <p:spPr>
          <a:xfrm>
            <a:off x="4260464" y="5203325"/>
            <a:ext cx="6940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smtClean="0">
                <a:solidFill>
                  <a:schemeClr val="bg2">
                    <a:lumMod val="75000"/>
                  </a:schemeClr>
                </a:solidFill>
              </a:rPr>
              <a:t>[2]</a:t>
            </a:r>
            <a:endParaRPr lang="tr-TR" dirty="0" smtClean="0"/>
          </a:p>
        </p:txBody>
      </p:sp>
      <p:sp>
        <p:nvSpPr>
          <p:cNvPr id="50" name="TextBox 49"/>
          <p:cNvSpPr txBox="1"/>
          <p:nvPr/>
        </p:nvSpPr>
        <p:spPr>
          <a:xfrm>
            <a:off x="7383369" y="5782999"/>
            <a:ext cx="6940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smtClean="0">
                <a:solidFill>
                  <a:schemeClr val="bg2">
                    <a:lumMod val="75000"/>
                  </a:schemeClr>
                </a:solidFill>
              </a:rPr>
              <a:t>[3]</a:t>
            </a:r>
            <a:endParaRPr lang="tr-TR" dirty="0" smtClean="0"/>
          </a:p>
        </p:txBody>
      </p:sp>
    </p:spTree>
    <p:extLst>
      <p:ext uri="{BB962C8B-B14F-4D97-AF65-F5344CB8AC3E}">
        <p14:creationId xmlns:p14="http://schemas.microsoft.com/office/powerpoint/2010/main" val="16251144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72" t="-230" r="8585" b="230"/>
          <a:stretch/>
        </p:blipFill>
        <p:spPr>
          <a:xfrm>
            <a:off x="4024993" y="1646410"/>
            <a:ext cx="4751614" cy="3907321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50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7" y="6523851"/>
              <a:ext cx="69556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Results &amp; Discussions</a:t>
            </a:r>
          </a:p>
          <a:p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Discussions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654866" y="2109294"/>
            <a:ext cx="3729355" cy="357431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/>
              <a:t>In </a:t>
            </a:r>
            <a:r>
              <a:rPr lang="en-US" sz="2000" dirty="0" smtClean="0">
                <a:solidFill>
                  <a:srgbClr val="C00000"/>
                </a:solidFill>
              </a:rPr>
              <a:t>Loan Application Process</a:t>
            </a:r>
            <a:r>
              <a:rPr lang="en-US" sz="2000" dirty="0" smtClean="0"/>
              <a:t>, </a:t>
            </a:r>
            <a:r>
              <a:rPr lang="en-US" sz="2000" dirty="0" smtClean="0">
                <a:solidFill>
                  <a:srgbClr val="C00000"/>
                </a:solidFill>
              </a:rPr>
              <a:t>Variant #3 </a:t>
            </a:r>
            <a:r>
              <a:rPr lang="en-US" sz="2000" dirty="0" smtClean="0"/>
              <a:t>performs worse</a:t>
            </a:r>
            <a:endParaRPr lang="en-US" sz="1800" dirty="0" smtClean="0"/>
          </a:p>
          <a:p>
            <a:pPr lvl="1"/>
            <a:r>
              <a:rPr lang="en-US" sz="1600" dirty="0" smtClean="0"/>
              <a:t>27 % on average time and </a:t>
            </a:r>
          </a:p>
          <a:p>
            <a:pPr lvl="1"/>
            <a:r>
              <a:rPr lang="en-US" sz="1600" dirty="0" smtClean="0"/>
              <a:t>12 % on standard deviation time </a:t>
            </a:r>
          </a:p>
          <a:p>
            <a:pPr marL="0" indent="0">
              <a:buNone/>
            </a:pPr>
            <a:r>
              <a:rPr lang="en-US" dirty="0" smtClean="0"/>
              <a:t>between </a:t>
            </a:r>
            <a:r>
              <a:rPr lang="en-US" sz="1800" dirty="0" smtClean="0"/>
              <a:t>activities </a:t>
            </a:r>
          </a:p>
          <a:p>
            <a:pPr marL="0" indent="0">
              <a:buNone/>
            </a:pPr>
            <a:r>
              <a:rPr lang="en-US" sz="1800" dirty="0" smtClean="0">
                <a:solidFill>
                  <a:schemeClr val="accent6"/>
                </a:solidFill>
              </a:rPr>
              <a:t>Calculate Capacity» </a:t>
            </a:r>
            <a:r>
              <a:rPr lang="en-US" sz="1800" dirty="0" smtClean="0">
                <a:solidFill>
                  <a:schemeClr val="accent6"/>
                </a:solidFill>
                <a:sym typeface="Wingdings" panose="05000000000000000000" pitchFamily="2" charset="2"/>
              </a:rPr>
              <a:t></a:t>
            </a:r>
            <a:r>
              <a:rPr lang="en-US" sz="1800" dirty="0" smtClean="0">
                <a:solidFill>
                  <a:schemeClr val="accent6"/>
                </a:solidFill>
              </a:rPr>
              <a:t> Accept </a:t>
            </a:r>
          </a:p>
          <a:p>
            <a:pPr marL="0" indent="0">
              <a:buNone/>
            </a:pPr>
            <a:endParaRPr lang="en-US" sz="1400" dirty="0" smtClean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81884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5977" y="1937014"/>
            <a:ext cx="5828023" cy="3500703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51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7" y="6523851"/>
              <a:ext cx="69556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Results &amp; Discussions</a:t>
            </a:r>
          </a:p>
          <a:p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Discussions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314421" y="2109294"/>
            <a:ext cx="2912927" cy="357431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/>
              <a:t>In </a:t>
            </a:r>
            <a:r>
              <a:rPr lang="en-US" sz="2000" dirty="0" smtClean="0">
                <a:solidFill>
                  <a:srgbClr val="C00000"/>
                </a:solidFill>
              </a:rPr>
              <a:t>Environmental Permit Application Process</a:t>
            </a:r>
            <a:r>
              <a:rPr lang="en-US" sz="2000" dirty="0" smtClean="0"/>
              <a:t>, Cluster #3 performs better</a:t>
            </a:r>
            <a:endParaRPr lang="en-US" sz="1800" dirty="0" smtClean="0"/>
          </a:p>
          <a:p>
            <a:pPr lvl="1"/>
            <a:r>
              <a:rPr lang="en-US" dirty="0" smtClean="0"/>
              <a:t>40 % on average time and </a:t>
            </a:r>
          </a:p>
          <a:p>
            <a:pPr lvl="1"/>
            <a:r>
              <a:rPr lang="en-US" dirty="0" smtClean="0"/>
              <a:t>53% on standard deviation time </a:t>
            </a:r>
          </a:p>
          <a:p>
            <a:pPr marL="0" indent="0">
              <a:buNone/>
            </a:pPr>
            <a:r>
              <a:rPr lang="en-US" dirty="0" smtClean="0"/>
              <a:t>between </a:t>
            </a:r>
            <a:r>
              <a:rPr lang="en-US" sz="1800" dirty="0" smtClean="0"/>
              <a:t>activities </a:t>
            </a:r>
          </a:p>
          <a:p>
            <a:pPr marL="0" indent="0">
              <a:buNone/>
            </a:pPr>
            <a:r>
              <a:rPr lang="en-US" sz="1800" dirty="0" smtClean="0">
                <a:solidFill>
                  <a:schemeClr val="accent6"/>
                </a:solidFill>
              </a:rPr>
              <a:t>01_HOOFD_010 </a:t>
            </a:r>
            <a:r>
              <a:rPr lang="en-US" sz="1800" dirty="0" smtClean="0">
                <a:solidFill>
                  <a:schemeClr val="accent6"/>
                </a:solidFill>
                <a:sym typeface="Wingdings" panose="05000000000000000000" pitchFamily="2" charset="2"/>
              </a:rPr>
              <a:t></a:t>
            </a:r>
            <a:r>
              <a:rPr lang="en-US" sz="1800" dirty="0" smtClean="0">
                <a:solidFill>
                  <a:schemeClr val="accent6"/>
                </a:solidFill>
              </a:rPr>
              <a:t> 01_HOOFD_015</a:t>
            </a:r>
          </a:p>
        </p:txBody>
      </p:sp>
    </p:spTree>
    <p:extLst>
      <p:ext uri="{BB962C8B-B14F-4D97-AF65-F5344CB8AC3E}">
        <p14:creationId xmlns:p14="http://schemas.microsoft.com/office/powerpoint/2010/main" val="12704543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52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523851"/>
              <a:ext cx="68318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856462" y="2092693"/>
            <a:ext cx="3771197" cy="569380"/>
            <a:chOff x="904883" y="2087521"/>
            <a:chExt cx="5028262" cy="759173"/>
          </a:xfrm>
          <a:solidFill>
            <a:schemeClr val="bg2">
              <a:lumMod val="75000"/>
            </a:schemeClr>
          </a:solidFill>
        </p:grpSpPr>
        <p:grpSp>
          <p:nvGrpSpPr>
            <p:cNvPr id="63" name="Group 62"/>
            <p:cNvGrpSpPr/>
            <p:nvPr/>
          </p:nvGrpSpPr>
          <p:grpSpPr>
            <a:xfrm>
              <a:off x="904883" y="2087521"/>
              <a:ext cx="759173" cy="759173"/>
              <a:chOff x="969278" y="2087521"/>
              <a:chExt cx="759173" cy="759173"/>
            </a:xfrm>
            <a:grpFill/>
          </p:grpSpPr>
          <p:sp>
            <p:nvSpPr>
              <p:cNvPr id="75" name="Teardrop 74"/>
              <p:cNvSpPr/>
              <p:nvPr/>
            </p:nvSpPr>
            <p:spPr>
              <a:xfrm rot="10800000">
                <a:off x="969278" y="2087521"/>
                <a:ext cx="759173" cy="759173"/>
              </a:xfrm>
              <a:prstGeom prst="teardrop">
                <a:avLst>
                  <a:gd name="adj" fmla="val 8497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76" name="TextBox 75"/>
              <p:cNvSpPr txBox="1"/>
              <p:nvPr/>
            </p:nvSpPr>
            <p:spPr>
              <a:xfrm>
                <a:off x="1232041" y="2281525"/>
                <a:ext cx="233647" cy="400109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>
                    <a:solidFill>
                      <a:schemeClr val="bg1"/>
                    </a:solidFill>
                  </a:rPr>
                  <a:t>1</a:t>
                </a:r>
              </a:p>
            </p:txBody>
          </p:sp>
        </p:grpSp>
        <p:sp>
          <p:nvSpPr>
            <p:cNvPr id="73" name="TextBox 72"/>
            <p:cNvSpPr txBox="1"/>
            <p:nvPr/>
          </p:nvSpPr>
          <p:spPr>
            <a:xfrm>
              <a:off x="1785150" y="2214839"/>
              <a:ext cx="4147995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bg2">
                      <a:lumMod val="75000"/>
                    </a:schemeClr>
                  </a:solidFill>
                </a:rPr>
                <a:t>Introduction</a:t>
              </a:r>
              <a:endParaRPr lang="en-US" sz="20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856462" y="3110893"/>
            <a:ext cx="3797254" cy="569380"/>
            <a:chOff x="904882" y="3445123"/>
            <a:chExt cx="5063005" cy="759173"/>
          </a:xfrm>
        </p:grpSpPr>
        <p:grpSp>
          <p:nvGrpSpPr>
            <p:cNvPr id="78" name="Group 77"/>
            <p:cNvGrpSpPr/>
            <p:nvPr/>
          </p:nvGrpSpPr>
          <p:grpSpPr>
            <a:xfrm>
              <a:off x="904882" y="3445123"/>
              <a:ext cx="759173" cy="759173"/>
              <a:chOff x="969277" y="3445123"/>
              <a:chExt cx="759173" cy="759173"/>
            </a:xfrm>
          </p:grpSpPr>
          <p:sp>
            <p:nvSpPr>
              <p:cNvPr id="82" name="Teardrop 81"/>
              <p:cNvSpPr/>
              <p:nvPr/>
            </p:nvSpPr>
            <p:spPr>
              <a:xfrm rot="10800000">
                <a:off x="969277" y="3445123"/>
                <a:ext cx="759173" cy="759173"/>
              </a:xfrm>
              <a:prstGeom prst="teardrop">
                <a:avLst>
                  <a:gd name="adj" fmla="val 84975"/>
                </a:avLst>
              </a:prstGeom>
              <a:solidFill>
                <a:schemeClr val="bg2">
                  <a:lumMod val="75000"/>
                  <a:alpha val="9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83" name="TextBox 82"/>
              <p:cNvSpPr txBox="1"/>
              <p:nvPr/>
            </p:nvSpPr>
            <p:spPr>
              <a:xfrm>
                <a:off x="1215742" y="3640043"/>
                <a:ext cx="233647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>
                    <a:solidFill>
                      <a:schemeClr val="bg1"/>
                    </a:solidFill>
                  </a:rPr>
                  <a:t>2</a:t>
                </a:r>
              </a:p>
            </p:txBody>
          </p:sp>
        </p:grpSp>
        <p:sp>
          <p:nvSpPr>
            <p:cNvPr id="80" name="TextBox 79"/>
            <p:cNvSpPr txBox="1"/>
            <p:nvPr/>
          </p:nvSpPr>
          <p:spPr>
            <a:xfrm>
              <a:off x="1819894" y="3550798"/>
              <a:ext cx="4147993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bg2">
                      <a:lumMod val="75000"/>
                    </a:schemeClr>
                  </a:solidFill>
                </a:rPr>
                <a:t>Related Work</a:t>
              </a:r>
              <a:endParaRPr lang="en-US" sz="20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84" name="Group 83"/>
          <p:cNvGrpSpPr/>
          <p:nvPr/>
        </p:nvGrpSpPr>
        <p:grpSpPr>
          <a:xfrm>
            <a:off x="856461" y="4129095"/>
            <a:ext cx="3713926" cy="569380"/>
            <a:chOff x="904881" y="4802726"/>
            <a:chExt cx="4951900" cy="759173"/>
          </a:xfrm>
          <a:solidFill>
            <a:schemeClr val="bg2">
              <a:lumMod val="75000"/>
            </a:schemeClr>
          </a:solidFill>
        </p:grpSpPr>
        <p:grpSp>
          <p:nvGrpSpPr>
            <p:cNvPr id="85" name="Group 84"/>
            <p:cNvGrpSpPr/>
            <p:nvPr/>
          </p:nvGrpSpPr>
          <p:grpSpPr>
            <a:xfrm>
              <a:off x="904881" y="4802726"/>
              <a:ext cx="759173" cy="759173"/>
              <a:chOff x="969276" y="4802726"/>
              <a:chExt cx="759173" cy="759173"/>
            </a:xfrm>
            <a:grpFill/>
          </p:grpSpPr>
          <p:sp>
            <p:nvSpPr>
              <p:cNvPr id="89" name="Teardrop 88"/>
              <p:cNvSpPr/>
              <p:nvPr/>
            </p:nvSpPr>
            <p:spPr>
              <a:xfrm rot="10800000">
                <a:off x="969276" y="4802726"/>
                <a:ext cx="759173" cy="759173"/>
              </a:xfrm>
              <a:prstGeom prst="teardrop">
                <a:avLst>
                  <a:gd name="adj" fmla="val 8497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90" name="TextBox 89"/>
              <p:cNvSpPr txBox="1"/>
              <p:nvPr/>
            </p:nvSpPr>
            <p:spPr>
              <a:xfrm>
                <a:off x="1232040" y="4996446"/>
                <a:ext cx="233647" cy="400109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>
                    <a:solidFill>
                      <a:schemeClr val="bg1"/>
                    </a:solidFill>
                  </a:rPr>
                  <a:t>3</a:t>
                </a:r>
              </a:p>
            </p:txBody>
          </p:sp>
        </p:grpSp>
        <p:sp>
          <p:nvSpPr>
            <p:cNvPr id="87" name="TextBox 86"/>
            <p:cNvSpPr txBox="1"/>
            <p:nvPr/>
          </p:nvSpPr>
          <p:spPr>
            <a:xfrm>
              <a:off x="1791174" y="4915573"/>
              <a:ext cx="4065607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bg2">
                      <a:lumMod val="75000"/>
                    </a:schemeClr>
                  </a:solidFill>
                </a:rPr>
                <a:t>Background</a:t>
              </a:r>
              <a:endParaRPr lang="en-US" sz="24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105" name="Group 104"/>
          <p:cNvGrpSpPr/>
          <p:nvPr/>
        </p:nvGrpSpPr>
        <p:grpSpPr>
          <a:xfrm>
            <a:off x="4456644" y="4586295"/>
            <a:ext cx="3740303" cy="569380"/>
            <a:chOff x="6517924" y="4802726"/>
            <a:chExt cx="4987069" cy="759173"/>
          </a:xfrm>
          <a:solidFill>
            <a:schemeClr val="bg2">
              <a:lumMod val="75000"/>
            </a:schemeClr>
          </a:solidFill>
        </p:grpSpPr>
        <p:grpSp>
          <p:nvGrpSpPr>
            <p:cNvPr id="106" name="Group 105"/>
            <p:cNvGrpSpPr/>
            <p:nvPr/>
          </p:nvGrpSpPr>
          <p:grpSpPr>
            <a:xfrm>
              <a:off x="6517924" y="4802726"/>
              <a:ext cx="759173" cy="759173"/>
              <a:chOff x="6582319" y="4802726"/>
              <a:chExt cx="759173" cy="759173"/>
            </a:xfrm>
            <a:grpFill/>
          </p:grpSpPr>
          <p:sp>
            <p:nvSpPr>
              <p:cNvPr id="110" name="Teardrop 109"/>
              <p:cNvSpPr/>
              <p:nvPr/>
            </p:nvSpPr>
            <p:spPr>
              <a:xfrm rot="10800000">
                <a:off x="6582319" y="4802726"/>
                <a:ext cx="759173" cy="759173"/>
              </a:xfrm>
              <a:prstGeom prst="teardrop">
                <a:avLst>
                  <a:gd name="adj" fmla="val 8497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111" name="TextBox 110"/>
              <p:cNvSpPr txBox="1"/>
              <p:nvPr/>
            </p:nvSpPr>
            <p:spPr>
              <a:xfrm>
                <a:off x="6845082" y="4996446"/>
                <a:ext cx="233647" cy="400109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 smtClean="0">
                    <a:solidFill>
                      <a:schemeClr val="bg1"/>
                    </a:solidFill>
                  </a:rPr>
                  <a:t>7</a:t>
                </a:r>
                <a:endParaRPr lang="en-US" sz="135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08" name="TextBox 107"/>
            <p:cNvSpPr txBox="1"/>
            <p:nvPr/>
          </p:nvSpPr>
          <p:spPr>
            <a:xfrm>
              <a:off x="7439386" y="4890307"/>
              <a:ext cx="4065607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bg2">
                      <a:lumMod val="75000"/>
                    </a:schemeClr>
                  </a:solidFill>
                </a:rPr>
                <a:t>Demonstration</a:t>
              </a:r>
              <a:endParaRPr lang="en-US" sz="24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113" name="Group 112"/>
          <p:cNvGrpSpPr/>
          <p:nvPr/>
        </p:nvGrpSpPr>
        <p:grpSpPr>
          <a:xfrm>
            <a:off x="825246" y="5125942"/>
            <a:ext cx="3828469" cy="569380"/>
            <a:chOff x="6517926" y="2087521"/>
            <a:chExt cx="5104624" cy="759173"/>
          </a:xfrm>
          <a:solidFill>
            <a:schemeClr val="bg2">
              <a:lumMod val="75000"/>
            </a:schemeClr>
          </a:solidFill>
        </p:grpSpPr>
        <p:grpSp>
          <p:nvGrpSpPr>
            <p:cNvPr id="114" name="Group 113"/>
            <p:cNvGrpSpPr/>
            <p:nvPr/>
          </p:nvGrpSpPr>
          <p:grpSpPr>
            <a:xfrm>
              <a:off x="6517926" y="2087521"/>
              <a:ext cx="759173" cy="759173"/>
              <a:chOff x="6582321" y="2087521"/>
              <a:chExt cx="759173" cy="759173"/>
            </a:xfrm>
            <a:grpFill/>
          </p:grpSpPr>
          <p:sp>
            <p:nvSpPr>
              <p:cNvPr id="116" name="Teardrop 115"/>
              <p:cNvSpPr/>
              <p:nvPr/>
            </p:nvSpPr>
            <p:spPr>
              <a:xfrm rot="10800000">
                <a:off x="6582321" y="2087521"/>
                <a:ext cx="759173" cy="759173"/>
              </a:xfrm>
              <a:prstGeom prst="teardrop">
                <a:avLst>
                  <a:gd name="adj" fmla="val 8497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117" name="TextBox 116"/>
              <p:cNvSpPr txBox="1"/>
              <p:nvPr/>
            </p:nvSpPr>
            <p:spPr>
              <a:xfrm>
                <a:off x="6845082" y="2281525"/>
                <a:ext cx="233647" cy="400109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>
                    <a:solidFill>
                      <a:schemeClr val="bg1"/>
                    </a:solidFill>
                  </a:rPr>
                  <a:t>4</a:t>
                </a:r>
              </a:p>
            </p:txBody>
          </p:sp>
        </p:grpSp>
        <p:sp>
          <p:nvSpPr>
            <p:cNvPr id="115" name="TextBox 114"/>
            <p:cNvSpPr txBox="1"/>
            <p:nvPr/>
          </p:nvSpPr>
          <p:spPr>
            <a:xfrm>
              <a:off x="7474555" y="2214839"/>
              <a:ext cx="4147995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bg2">
                      <a:lumMod val="75000"/>
                    </a:schemeClr>
                  </a:solidFill>
                </a:rPr>
                <a:t>Methodology</a:t>
              </a:r>
              <a:endParaRPr lang="en-US" sz="20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sp>
        <p:nvSpPr>
          <p:cNvPr id="119" name="TextBox 118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Agenda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grpSp>
        <p:nvGrpSpPr>
          <p:cNvPr id="52" name="Group 51"/>
          <p:cNvGrpSpPr/>
          <p:nvPr/>
        </p:nvGrpSpPr>
        <p:grpSpPr>
          <a:xfrm>
            <a:off x="4489248" y="2544513"/>
            <a:ext cx="3771197" cy="569380"/>
            <a:chOff x="6517926" y="2087521"/>
            <a:chExt cx="5028262" cy="759173"/>
          </a:xfrm>
        </p:grpSpPr>
        <p:grpSp>
          <p:nvGrpSpPr>
            <p:cNvPr id="53" name="Group 52"/>
            <p:cNvGrpSpPr/>
            <p:nvPr/>
          </p:nvGrpSpPr>
          <p:grpSpPr>
            <a:xfrm>
              <a:off x="6517926" y="2087521"/>
              <a:ext cx="759173" cy="759173"/>
              <a:chOff x="6582321" y="2087521"/>
              <a:chExt cx="759173" cy="759173"/>
            </a:xfrm>
          </p:grpSpPr>
          <p:sp>
            <p:nvSpPr>
              <p:cNvPr id="55" name="Teardrop 54"/>
              <p:cNvSpPr/>
              <p:nvPr/>
            </p:nvSpPr>
            <p:spPr>
              <a:xfrm rot="10800000">
                <a:off x="6582321" y="2087521"/>
                <a:ext cx="759173" cy="759173"/>
              </a:xfrm>
              <a:prstGeom prst="teardrop">
                <a:avLst>
                  <a:gd name="adj" fmla="val 84975"/>
                </a:avLst>
              </a:prstGeom>
              <a:solidFill>
                <a:schemeClr val="bg2">
                  <a:lumMod val="75000"/>
                  <a:alpha val="9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56" name="TextBox 55"/>
              <p:cNvSpPr txBox="1"/>
              <p:nvPr/>
            </p:nvSpPr>
            <p:spPr>
              <a:xfrm>
                <a:off x="6845082" y="2281525"/>
                <a:ext cx="233647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 smtClean="0">
                    <a:solidFill>
                      <a:schemeClr val="bg1"/>
                    </a:solidFill>
                  </a:rPr>
                  <a:t>5</a:t>
                </a:r>
                <a:endParaRPr lang="en-US" sz="135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54" name="TextBox 53"/>
            <p:cNvSpPr txBox="1"/>
            <p:nvPr/>
          </p:nvSpPr>
          <p:spPr>
            <a:xfrm>
              <a:off x="7398193" y="2203423"/>
              <a:ext cx="4147995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bg2">
                      <a:lumMod val="75000"/>
                    </a:schemeClr>
                  </a:solidFill>
                </a:rPr>
                <a:t>Results &amp; Discussions</a:t>
              </a:r>
              <a:endParaRPr lang="en-US" sz="20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4489248" y="3565404"/>
            <a:ext cx="3740303" cy="569380"/>
            <a:chOff x="6517924" y="4802726"/>
            <a:chExt cx="4987069" cy="759173"/>
          </a:xfrm>
        </p:grpSpPr>
        <p:grpSp>
          <p:nvGrpSpPr>
            <p:cNvPr id="58" name="Group 57"/>
            <p:cNvGrpSpPr/>
            <p:nvPr/>
          </p:nvGrpSpPr>
          <p:grpSpPr>
            <a:xfrm>
              <a:off x="6517924" y="4802726"/>
              <a:ext cx="759173" cy="759173"/>
              <a:chOff x="6582319" y="4802726"/>
              <a:chExt cx="759173" cy="759173"/>
            </a:xfrm>
          </p:grpSpPr>
          <p:sp>
            <p:nvSpPr>
              <p:cNvPr id="61" name="Teardrop 60"/>
              <p:cNvSpPr/>
              <p:nvPr/>
            </p:nvSpPr>
            <p:spPr>
              <a:xfrm rot="10800000">
                <a:off x="6582319" y="4802726"/>
                <a:ext cx="759173" cy="759173"/>
              </a:xfrm>
              <a:prstGeom prst="teardrop">
                <a:avLst>
                  <a:gd name="adj" fmla="val 84975"/>
                </a:avLst>
              </a:prstGeom>
              <a:solidFill>
                <a:srgbClr val="C1392B">
                  <a:alpha val="9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62" name="TextBox 61"/>
              <p:cNvSpPr txBox="1"/>
              <p:nvPr/>
            </p:nvSpPr>
            <p:spPr>
              <a:xfrm>
                <a:off x="6845082" y="4996446"/>
                <a:ext cx="233647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 smtClean="0">
                    <a:solidFill>
                      <a:schemeClr val="bg1"/>
                    </a:solidFill>
                  </a:rPr>
                  <a:t>6</a:t>
                </a:r>
                <a:endParaRPr lang="en-US" sz="135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60" name="TextBox 59"/>
            <p:cNvSpPr txBox="1"/>
            <p:nvPr/>
          </p:nvSpPr>
          <p:spPr>
            <a:xfrm>
              <a:off x="7439386" y="4890307"/>
              <a:ext cx="4065607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Conclusion &amp; Future Work</a:t>
              </a:r>
              <a:endPara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740960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53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523851"/>
              <a:ext cx="68699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Conclusion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53" name="Content Placeholder 2"/>
          <p:cNvSpPr txBox="1">
            <a:spLocks/>
          </p:cNvSpPr>
          <p:nvPr/>
        </p:nvSpPr>
        <p:spPr>
          <a:xfrm>
            <a:off x="3665762" y="1627736"/>
            <a:ext cx="5009607" cy="357431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/>
              <a:t>Cross-organizational process mining is applied</a:t>
            </a:r>
          </a:p>
          <a:p>
            <a:pPr lvl="1"/>
            <a:r>
              <a:rPr lang="en-US" sz="1800" dirty="0" smtClean="0"/>
              <a:t>Unsupervised learning with predictor variables as performances of organizations </a:t>
            </a:r>
          </a:p>
          <a:p>
            <a:pPr lvl="1"/>
            <a:r>
              <a:rPr lang="en-US" sz="1800" dirty="0" smtClean="0"/>
              <a:t>In an environment where processes are executed on several organizations</a:t>
            </a:r>
          </a:p>
          <a:p>
            <a:pPr lvl="1"/>
            <a:endParaRPr lang="en-US" sz="1800" dirty="0" smtClean="0"/>
          </a:p>
          <a:p>
            <a:r>
              <a:rPr lang="en-US" sz="2000" dirty="0" smtClean="0"/>
              <a:t>Results show that it is possible to use cross-organizational process mining and mismatch patterns for performance improvement recommendations</a:t>
            </a:r>
            <a:endParaRPr lang="en-US" sz="3200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867" y="2226128"/>
            <a:ext cx="2571461" cy="224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3910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54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523851"/>
              <a:ext cx="68699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Conclusion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grpSp>
        <p:nvGrpSpPr>
          <p:cNvPr id="56" name="Group 55"/>
          <p:cNvGrpSpPr/>
          <p:nvPr/>
        </p:nvGrpSpPr>
        <p:grpSpPr>
          <a:xfrm>
            <a:off x="411096" y="2374465"/>
            <a:ext cx="8392739" cy="2832021"/>
            <a:chOff x="352860" y="2293439"/>
            <a:chExt cx="8392739" cy="2832021"/>
          </a:xfrm>
        </p:grpSpPr>
        <p:grpSp>
          <p:nvGrpSpPr>
            <p:cNvPr id="49" name="Group 48"/>
            <p:cNvGrpSpPr/>
            <p:nvPr/>
          </p:nvGrpSpPr>
          <p:grpSpPr>
            <a:xfrm>
              <a:off x="6567141" y="4602239"/>
              <a:ext cx="1947133" cy="523221"/>
              <a:chOff x="8756180" y="5084305"/>
              <a:chExt cx="2596175" cy="697628"/>
            </a:xfrm>
          </p:grpSpPr>
          <p:sp>
            <p:nvSpPr>
              <p:cNvPr id="50" name="TextBox 49"/>
              <p:cNvSpPr txBox="1"/>
              <p:nvPr/>
            </p:nvSpPr>
            <p:spPr>
              <a:xfrm>
                <a:off x="9339382" y="5084305"/>
                <a:ext cx="2012973" cy="6976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/>
                  <a:t>Recommendation </a:t>
                </a:r>
                <a:r>
                  <a:rPr lang="en-US" sz="1400" b="1" dirty="0" smtClean="0"/>
                  <a:t>Generation</a:t>
                </a:r>
                <a:endParaRPr lang="en-US" sz="135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" panose="020B0503030403020204" pitchFamily="34" charset="0"/>
                </a:endParaRPr>
              </a:p>
            </p:txBody>
          </p:sp>
          <p:sp>
            <p:nvSpPr>
              <p:cNvPr id="51" name="Teardrop 50"/>
              <p:cNvSpPr/>
              <p:nvPr/>
            </p:nvSpPr>
            <p:spPr>
              <a:xfrm rot="16200000">
                <a:off x="8756180" y="5135448"/>
                <a:ext cx="557193" cy="557193"/>
              </a:xfrm>
              <a:prstGeom prst="teardrop">
                <a:avLst>
                  <a:gd name="adj" fmla="val 84975"/>
                </a:avLst>
              </a:prstGeom>
              <a:solidFill>
                <a:srgbClr val="94BA41">
                  <a:alpha val="9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eaVert" rtlCol="0" anchor="ctr"/>
              <a:lstStyle/>
              <a:p>
                <a:pPr algn="ctr"/>
                <a:r>
                  <a:rPr lang="en-US" sz="1350" b="1" dirty="0" smtClean="0">
                    <a:solidFill>
                      <a:schemeClr val="bg1"/>
                    </a:solidFill>
                  </a:rPr>
                  <a:t>4</a:t>
                </a:r>
                <a:endParaRPr lang="en-US" sz="1350" b="1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55" name="Group 54"/>
            <p:cNvGrpSpPr/>
            <p:nvPr/>
          </p:nvGrpSpPr>
          <p:grpSpPr>
            <a:xfrm>
              <a:off x="352860" y="2293439"/>
              <a:ext cx="8392739" cy="2806184"/>
              <a:chOff x="352860" y="2293439"/>
              <a:chExt cx="8392739" cy="2806184"/>
            </a:xfrm>
          </p:grpSpPr>
          <p:graphicFrame>
            <p:nvGraphicFramePr>
              <p:cNvPr id="19" name="Chart 18"/>
              <p:cNvGraphicFramePr/>
              <p:nvPr>
                <p:extLst/>
              </p:nvPr>
            </p:nvGraphicFramePr>
            <p:xfrm>
              <a:off x="2543366" y="2353720"/>
              <a:ext cx="4015465" cy="2676977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5"/>
              </a:graphicData>
            </a:graphic>
          </p:graphicFrame>
          <p:grpSp>
            <p:nvGrpSpPr>
              <p:cNvPr id="20" name="Group 19"/>
              <p:cNvGrpSpPr/>
              <p:nvPr/>
            </p:nvGrpSpPr>
            <p:grpSpPr>
              <a:xfrm>
                <a:off x="2710497" y="2556469"/>
                <a:ext cx="736892" cy="385177"/>
                <a:chOff x="2602523" y="1505211"/>
                <a:chExt cx="982522" cy="513569"/>
              </a:xfrm>
            </p:grpSpPr>
            <p:cxnSp>
              <p:nvCxnSpPr>
                <p:cNvPr id="21" name="Straight Connector 20"/>
                <p:cNvCxnSpPr/>
                <p:nvPr/>
              </p:nvCxnSpPr>
              <p:spPr>
                <a:xfrm>
                  <a:off x="3186112" y="1505212"/>
                  <a:ext cx="398933" cy="513568"/>
                </a:xfrm>
                <a:prstGeom prst="line">
                  <a:avLst/>
                </a:prstGeom>
                <a:ln w="285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Arrow Connector 21"/>
                <p:cNvCxnSpPr/>
                <p:nvPr/>
              </p:nvCxnSpPr>
              <p:spPr>
                <a:xfrm flipH="1">
                  <a:off x="2602523" y="1505211"/>
                  <a:ext cx="583590" cy="0"/>
                </a:xfrm>
                <a:prstGeom prst="straightConnector1">
                  <a:avLst/>
                </a:prstGeom>
                <a:ln w="28575">
                  <a:solidFill>
                    <a:schemeClr val="bg1">
                      <a:lumMod val="75000"/>
                    </a:schemeClr>
                  </a:solidFill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5" name="Group 24"/>
              <p:cNvGrpSpPr/>
              <p:nvPr/>
            </p:nvGrpSpPr>
            <p:grpSpPr>
              <a:xfrm rot="10800000">
                <a:off x="5645188" y="4443607"/>
                <a:ext cx="726341" cy="385177"/>
                <a:chOff x="2602523" y="1505211"/>
                <a:chExt cx="968454" cy="513569"/>
              </a:xfrm>
            </p:grpSpPr>
            <p:cxnSp>
              <p:nvCxnSpPr>
                <p:cNvPr id="26" name="Straight Connector 25"/>
                <p:cNvCxnSpPr/>
                <p:nvPr/>
              </p:nvCxnSpPr>
              <p:spPr>
                <a:xfrm>
                  <a:off x="3172044" y="1505212"/>
                  <a:ext cx="398933" cy="513568"/>
                </a:xfrm>
                <a:prstGeom prst="line">
                  <a:avLst/>
                </a:prstGeom>
                <a:ln w="285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Arrow Connector 26"/>
                <p:cNvCxnSpPr/>
                <p:nvPr/>
              </p:nvCxnSpPr>
              <p:spPr>
                <a:xfrm flipH="1">
                  <a:off x="2602523" y="1505211"/>
                  <a:ext cx="583590" cy="0"/>
                </a:xfrm>
                <a:prstGeom prst="straightConnector1">
                  <a:avLst/>
                </a:prstGeom>
                <a:ln w="28575">
                  <a:solidFill>
                    <a:schemeClr val="bg1">
                      <a:lumMod val="75000"/>
                    </a:schemeClr>
                  </a:solidFill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8" name="Group 27"/>
              <p:cNvGrpSpPr/>
              <p:nvPr/>
            </p:nvGrpSpPr>
            <p:grpSpPr>
              <a:xfrm>
                <a:off x="2712444" y="4459149"/>
                <a:ext cx="811145" cy="381000"/>
                <a:chOff x="2712843" y="5468522"/>
                <a:chExt cx="1081526" cy="508000"/>
              </a:xfrm>
            </p:grpSpPr>
            <p:cxnSp>
              <p:nvCxnSpPr>
                <p:cNvPr id="29" name="Straight Arrow Connector 28"/>
                <p:cNvCxnSpPr/>
                <p:nvPr/>
              </p:nvCxnSpPr>
              <p:spPr>
                <a:xfrm flipH="1">
                  <a:off x="2712843" y="5976522"/>
                  <a:ext cx="583590" cy="0"/>
                </a:xfrm>
                <a:prstGeom prst="straightConnector1">
                  <a:avLst/>
                </a:prstGeom>
                <a:ln w="28575">
                  <a:solidFill>
                    <a:schemeClr val="bg1">
                      <a:lumMod val="75000"/>
                    </a:schemeClr>
                  </a:solidFill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9"/>
                <p:cNvCxnSpPr/>
                <p:nvPr/>
              </p:nvCxnSpPr>
              <p:spPr>
                <a:xfrm flipV="1">
                  <a:off x="3286369" y="5468522"/>
                  <a:ext cx="508000" cy="508000"/>
                </a:xfrm>
                <a:prstGeom prst="line">
                  <a:avLst/>
                </a:prstGeom>
                <a:ln w="285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" name="Group 30"/>
              <p:cNvGrpSpPr/>
              <p:nvPr/>
            </p:nvGrpSpPr>
            <p:grpSpPr>
              <a:xfrm>
                <a:off x="5618973" y="2544519"/>
                <a:ext cx="798895" cy="381000"/>
                <a:chOff x="7659429" y="1402915"/>
                <a:chExt cx="1065193" cy="508000"/>
              </a:xfrm>
            </p:grpSpPr>
            <p:cxnSp>
              <p:nvCxnSpPr>
                <p:cNvPr id="32" name="Straight Connector 31"/>
                <p:cNvCxnSpPr/>
                <p:nvPr/>
              </p:nvCxnSpPr>
              <p:spPr>
                <a:xfrm flipV="1">
                  <a:off x="7659429" y="1402915"/>
                  <a:ext cx="508000" cy="508000"/>
                </a:xfrm>
                <a:prstGeom prst="line">
                  <a:avLst/>
                </a:prstGeom>
                <a:ln w="285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Arrow Connector 32"/>
                <p:cNvCxnSpPr/>
                <p:nvPr/>
              </p:nvCxnSpPr>
              <p:spPr>
                <a:xfrm rot="10800000" flipH="1">
                  <a:off x="8141032" y="1418849"/>
                  <a:ext cx="583590" cy="0"/>
                </a:xfrm>
                <a:prstGeom prst="straightConnector1">
                  <a:avLst/>
                </a:prstGeom>
                <a:ln w="28575">
                  <a:solidFill>
                    <a:schemeClr val="bg1">
                      <a:lumMod val="75000"/>
                    </a:schemeClr>
                  </a:solidFill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4" name="Group 33"/>
              <p:cNvGrpSpPr/>
              <p:nvPr/>
            </p:nvGrpSpPr>
            <p:grpSpPr>
              <a:xfrm>
                <a:off x="6567134" y="2293439"/>
                <a:ext cx="2178465" cy="523220"/>
                <a:chOff x="8756180" y="2005905"/>
                <a:chExt cx="2904620" cy="697626"/>
              </a:xfrm>
            </p:grpSpPr>
            <p:sp>
              <p:nvSpPr>
                <p:cNvPr id="36" name="Teardrop 35"/>
                <p:cNvSpPr/>
                <p:nvPr/>
              </p:nvSpPr>
              <p:spPr>
                <a:xfrm rot="10800000">
                  <a:off x="8756180" y="2056204"/>
                  <a:ext cx="557193" cy="557193"/>
                </a:xfrm>
                <a:prstGeom prst="teardrop">
                  <a:avLst>
                    <a:gd name="adj" fmla="val 84975"/>
                  </a:avLst>
                </a:prstGeom>
                <a:solidFill>
                  <a:srgbClr val="F39712">
                    <a:alpha val="91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eaVert" rtlCol="0" anchor="ctr"/>
                <a:lstStyle/>
                <a:p>
                  <a:pPr algn="ctr"/>
                  <a:r>
                    <a:rPr lang="en-US" sz="1350" b="1" dirty="0" smtClean="0">
                      <a:solidFill>
                        <a:schemeClr val="bg1"/>
                      </a:solidFill>
                    </a:rPr>
                    <a:t> </a:t>
                  </a:r>
                  <a:endParaRPr lang="en-US" sz="135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8" name="TextBox 37"/>
                <p:cNvSpPr txBox="1"/>
                <p:nvPr/>
              </p:nvSpPr>
              <p:spPr>
                <a:xfrm>
                  <a:off x="9359637" y="2005905"/>
                  <a:ext cx="2301163" cy="69762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b="1" dirty="0"/>
                    <a:t>Mismatch Pattern Analysis</a:t>
                  </a:r>
                  <a:endParaRPr lang="en-US" sz="135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Sans Pro" panose="020B0503030403020204" pitchFamily="34" charset="0"/>
                  </a:endParaRPr>
                </a:p>
              </p:txBody>
            </p:sp>
          </p:grpSp>
          <p:grpSp>
            <p:nvGrpSpPr>
              <p:cNvPr id="39" name="Group 38"/>
              <p:cNvGrpSpPr/>
              <p:nvPr/>
            </p:nvGrpSpPr>
            <p:grpSpPr>
              <a:xfrm>
                <a:off x="352860" y="2331163"/>
                <a:ext cx="2256134" cy="417895"/>
                <a:chOff x="470479" y="2056203"/>
                <a:chExt cx="3008179" cy="557193"/>
              </a:xfrm>
            </p:grpSpPr>
            <p:sp>
              <p:nvSpPr>
                <p:cNvPr id="41" name="TextBox 40"/>
                <p:cNvSpPr txBox="1"/>
                <p:nvPr/>
              </p:nvSpPr>
              <p:spPr>
                <a:xfrm>
                  <a:off x="470479" y="2159259"/>
                  <a:ext cx="2449048" cy="41037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1400" b="1" dirty="0"/>
                    <a:t>Process Model Mining</a:t>
                  </a:r>
                  <a:endParaRPr lang="en-US" sz="135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Sans Pro" panose="020B0503030403020204" pitchFamily="34" charset="0"/>
                  </a:endParaRPr>
                </a:p>
              </p:txBody>
            </p:sp>
            <p:sp>
              <p:nvSpPr>
                <p:cNvPr id="42" name="Teardrop 41"/>
                <p:cNvSpPr/>
                <p:nvPr/>
              </p:nvSpPr>
              <p:spPr>
                <a:xfrm rot="5400000">
                  <a:off x="2921465" y="2056203"/>
                  <a:ext cx="557193" cy="557193"/>
                </a:xfrm>
                <a:prstGeom prst="teardrop">
                  <a:avLst>
                    <a:gd name="adj" fmla="val 84975"/>
                  </a:avLst>
                </a:prstGeom>
                <a:solidFill>
                  <a:srgbClr val="2A80B9">
                    <a:alpha val="91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:r>
                    <a:rPr lang="en-US" sz="1350" b="1" dirty="0" smtClean="0">
                      <a:solidFill>
                        <a:schemeClr val="bg1"/>
                      </a:solidFill>
                    </a:rPr>
                    <a:t>1</a:t>
                  </a:r>
                  <a:endParaRPr lang="en-US" sz="1350" b="1" dirty="0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44" name="Group 43"/>
              <p:cNvGrpSpPr/>
              <p:nvPr/>
            </p:nvGrpSpPr>
            <p:grpSpPr>
              <a:xfrm>
                <a:off x="371011" y="4576402"/>
                <a:ext cx="2237983" cy="523221"/>
                <a:chOff x="494681" y="5049859"/>
                <a:chExt cx="2983977" cy="697628"/>
              </a:xfrm>
            </p:grpSpPr>
            <p:sp>
              <p:nvSpPr>
                <p:cNvPr id="46" name="Teardrop 45"/>
                <p:cNvSpPr/>
                <p:nvPr/>
              </p:nvSpPr>
              <p:spPr>
                <a:xfrm>
                  <a:off x="2921465" y="5135448"/>
                  <a:ext cx="557193" cy="557193"/>
                </a:xfrm>
                <a:prstGeom prst="teardrop">
                  <a:avLst>
                    <a:gd name="adj" fmla="val 84975"/>
                  </a:avLst>
                </a:prstGeom>
                <a:solidFill>
                  <a:srgbClr val="C1392B">
                    <a:alpha val="91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350" b="1" dirty="0" smtClean="0">
                      <a:solidFill>
                        <a:schemeClr val="bg1"/>
                      </a:solidFill>
                    </a:rPr>
                    <a:t>2</a:t>
                  </a:r>
                  <a:endParaRPr lang="en-US" sz="135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47" name="TextBox 46"/>
                <p:cNvSpPr txBox="1"/>
                <p:nvPr/>
              </p:nvSpPr>
              <p:spPr>
                <a:xfrm>
                  <a:off x="494681" y="5049859"/>
                  <a:ext cx="2425732" cy="69762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1400" b="1" dirty="0"/>
                    <a:t>Performance Indicator Analysis</a:t>
                  </a:r>
                  <a:endParaRPr lang="en-US" sz="135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Sans Pro" panose="020B0503030403020204" pitchFamily="34" charset="0"/>
                  </a:endParaRPr>
                </a:p>
              </p:txBody>
            </p:sp>
          </p:grpSp>
          <p:sp>
            <p:nvSpPr>
              <p:cNvPr id="54" name="TextBox 53"/>
              <p:cNvSpPr txBox="1"/>
              <p:nvPr/>
            </p:nvSpPr>
            <p:spPr>
              <a:xfrm>
                <a:off x="6626430" y="2399431"/>
                <a:ext cx="27603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 smtClean="0">
                    <a:solidFill>
                      <a:schemeClr val="bg1"/>
                    </a:solidFill>
                  </a:rPr>
                  <a:t>3</a:t>
                </a:r>
                <a:endParaRPr lang="en-US" sz="1400" b="1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53" name="Content Placeholder 2"/>
          <p:cNvSpPr txBox="1">
            <a:spLocks/>
          </p:cNvSpPr>
          <p:nvPr/>
        </p:nvSpPr>
        <p:spPr>
          <a:xfrm>
            <a:off x="457816" y="1418498"/>
            <a:ext cx="8078762" cy="357431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/>
              <a:t>A four-stage solution is presented and their performances are explained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60557275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55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523851"/>
              <a:ext cx="68699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Conclusion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53" name="Content Placeholder 2"/>
          <p:cNvSpPr txBox="1">
            <a:spLocks/>
          </p:cNvSpPr>
          <p:nvPr/>
        </p:nvSpPr>
        <p:spPr>
          <a:xfrm>
            <a:off x="3565071" y="2150729"/>
            <a:ext cx="5009607" cy="357431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/>
              <a:t>Process mining stage:</a:t>
            </a:r>
          </a:p>
          <a:p>
            <a:pPr lvl="1"/>
            <a:r>
              <a:rPr lang="en-US" sz="2200" dirty="0" smtClean="0"/>
              <a:t>Different techniques can be used to mine complex process models</a:t>
            </a:r>
          </a:p>
          <a:p>
            <a:pPr lvl="1"/>
            <a:endParaRPr lang="en-US" sz="2200" dirty="0" smtClean="0"/>
          </a:p>
          <a:p>
            <a:r>
              <a:rPr lang="en-US" sz="2200" dirty="0" smtClean="0"/>
              <a:t>Performance indicator stage:</a:t>
            </a:r>
          </a:p>
          <a:p>
            <a:pPr lvl="1"/>
            <a:r>
              <a:rPr lang="en-US" sz="2200" dirty="0" smtClean="0"/>
              <a:t>New indicators based on business environment</a:t>
            </a:r>
          </a:p>
          <a:p>
            <a:pPr marL="457200" lvl="1" indent="0">
              <a:buNone/>
            </a:pPr>
            <a:endParaRPr lang="en-US" sz="2200" dirty="0" smtClean="0"/>
          </a:p>
        </p:txBody>
      </p:sp>
      <p:sp>
        <p:nvSpPr>
          <p:cNvPr id="19" name="Rectangle 18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Future Work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28" y="2014330"/>
            <a:ext cx="3434443" cy="3434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3766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56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523851"/>
              <a:ext cx="68699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Conclusion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53" name="Content Placeholder 2"/>
          <p:cNvSpPr txBox="1">
            <a:spLocks/>
          </p:cNvSpPr>
          <p:nvPr/>
        </p:nvSpPr>
        <p:spPr>
          <a:xfrm>
            <a:off x="3686036" y="2305774"/>
            <a:ext cx="5009607" cy="357431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Mismatch pattern analysis:</a:t>
            </a:r>
          </a:p>
          <a:p>
            <a:pPr lvl="1"/>
            <a:r>
              <a:rPr lang="en-US" sz="2200" dirty="0"/>
              <a:t>New patterns can be introduced</a:t>
            </a:r>
          </a:p>
          <a:p>
            <a:endParaRPr lang="tr-TR" sz="2200" dirty="0" smtClean="0"/>
          </a:p>
          <a:p>
            <a:r>
              <a:rPr lang="en-US" sz="2200" dirty="0" smtClean="0"/>
              <a:t>Recommendation generation:</a:t>
            </a:r>
          </a:p>
          <a:p>
            <a:pPr lvl="1"/>
            <a:r>
              <a:rPr lang="en-US" sz="2000" dirty="0" smtClean="0"/>
              <a:t>Domain or BPM expertise to assess the quality of recommendations</a:t>
            </a:r>
          </a:p>
          <a:p>
            <a:pPr lvl="1"/>
            <a:endParaRPr lang="en-US" sz="2000" dirty="0" smtClean="0"/>
          </a:p>
        </p:txBody>
      </p:sp>
      <p:sp>
        <p:nvSpPr>
          <p:cNvPr id="19" name="Rectangle 18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Future Work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28" y="2014330"/>
            <a:ext cx="3434443" cy="3434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16403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57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7" y="6523851"/>
              <a:ext cx="70699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856462" y="2092693"/>
            <a:ext cx="3771197" cy="569380"/>
            <a:chOff x="904883" y="2087521"/>
            <a:chExt cx="5028262" cy="759173"/>
          </a:xfrm>
          <a:solidFill>
            <a:schemeClr val="bg2">
              <a:lumMod val="75000"/>
            </a:schemeClr>
          </a:solidFill>
        </p:grpSpPr>
        <p:grpSp>
          <p:nvGrpSpPr>
            <p:cNvPr id="63" name="Group 62"/>
            <p:cNvGrpSpPr/>
            <p:nvPr/>
          </p:nvGrpSpPr>
          <p:grpSpPr>
            <a:xfrm>
              <a:off x="904883" y="2087521"/>
              <a:ext cx="759173" cy="759173"/>
              <a:chOff x="969278" y="2087521"/>
              <a:chExt cx="759173" cy="759173"/>
            </a:xfrm>
            <a:grpFill/>
          </p:grpSpPr>
          <p:sp>
            <p:nvSpPr>
              <p:cNvPr id="75" name="Teardrop 74"/>
              <p:cNvSpPr/>
              <p:nvPr/>
            </p:nvSpPr>
            <p:spPr>
              <a:xfrm rot="10800000">
                <a:off x="969278" y="2087521"/>
                <a:ext cx="759173" cy="759173"/>
              </a:xfrm>
              <a:prstGeom prst="teardrop">
                <a:avLst>
                  <a:gd name="adj" fmla="val 8497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76" name="TextBox 75"/>
              <p:cNvSpPr txBox="1"/>
              <p:nvPr/>
            </p:nvSpPr>
            <p:spPr>
              <a:xfrm>
                <a:off x="1232041" y="2281525"/>
                <a:ext cx="233647" cy="400109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>
                    <a:solidFill>
                      <a:schemeClr val="bg1"/>
                    </a:solidFill>
                  </a:rPr>
                  <a:t>1</a:t>
                </a:r>
              </a:p>
            </p:txBody>
          </p:sp>
        </p:grpSp>
        <p:sp>
          <p:nvSpPr>
            <p:cNvPr id="73" name="TextBox 72"/>
            <p:cNvSpPr txBox="1"/>
            <p:nvPr/>
          </p:nvSpPr>
          <p:spPr>
            <a:xfrm>
              <a:off x="1785150" y="2214839"/>
              <a:ext cx="4147995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bg2">
                      <a:lumMod val="75000"/>
                    </a:schemeClr>
                  </a:solidFill>
                </a:rPr>
                <a:t>Introduction</a:t>
              </a:r>
              <a:endParaRPr lang="en-US" sz="20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856462" y="3110893"/>
            <a:ext cx="3797254" cy="569380"/>
            <a:chOff x="904882" y="3445123"/>
            <a:chExt cx="5063005" cy="759173"/>
          </a:xfrm>
        </p:grpSpPr>
        <p:grpSp>
          <p:nvGrpSpPr>
            <p:cNvPr id="78" name="Group 77"/>
            <p:cNvGrpSpPr/>
            <p:nvPr/>
          </p:nvGrpSpPr>
          <p:grpSpPr>
            <a:xfrm>
              <a:off x="904882" y="3445123"/>
              <a:ext cx="759173" cy="759173"/>
              <a:chOff x="969277" y="3445123"/>
              <a:chExt cx="759173" cy="759173"/>
            </a:xfrm>
          </p:grpSpPr>
          <p:sp>
            <p:nvSpPr>
              <p:cNvPr id="82" name="Teardrop 81"/>
              <p:cNvSpPr/>
              <p:nvPr/>
            </p:nvSpPr>
            <p:spPr>
              <a:xfrm rot="10800000">
                <a:off x="969277" y="3445123"/>
                <a:ext cx="759173" cy="759173"/>
              </a:xfrm>
              <a:prstGeom prst="teardrop">
                <a:avLst>
                  <a:gd name="adj" fmla="val 84975"/>
                </a:avLst>
              </a:prstGeom>
              <a:solidFill>
                <a:schemeClr val="bg2">
                  <a:lumMod val="75000"/>
                  <a:alpha val="9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83" name="TextBox 82"/>
              <p:cNvSpPr txBox="1"/>
              <p:nvPr/>
            </p:nvSpPr>
            <p:spPr>
              <a:xfrm>
                <a:off x="1215742" y="3640043"/>
                <a:ext cx="233647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>
                    <a:solidFill>
                      <a:schemeClr val="bg1"/>
                    </a:solidFill>
                  </a:rPr>
                  <a:t>2</a:t>
                </a:r>
              </a:p>
            </p:txBody>
          </p:sp>
        </p:grpSp>
        <p:sp>
          <p:nvSpPr>
            <p:cNvPr id="80" name="TextBox 79"/>
            <p:cNvSpPr txBox="1"/>
            <p:nvPr/>
          </p:nvSpPr>
          <p:spPr>
            <a:xfrm>
              <a:off x="1819894" y="3550798"/>
              <a:ext cx="4147993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bg2">
                      <a:lumMod val="75000"/>
                    </a:schemeClr>
                  </a:solidFill>
                </a:rPr>
                <a:t>Related Work</a:t>
              </a:r>
              <a:endParaRPr lang="en-US" sz="20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84" name="Group 83"/>
          <p:cNvGrpSpPr/>
          <p:nvPr/>
        </p:nvGrpSpPr>
        <p:grpSpPr>
          <a:xfrm>
            <a:off x="856461" y="4129095"/>
            <a:ext cx="3713926" cy="569380"/>
            <a:chOff x="904881" y="4802726"/>
            <a:chExt cx="4951900" cy="759173"/>
          </a:xfrm>
          <a:solidFill>
            <a:schemeClr val="bg2">
              <a:lumMod val="75000"/>
            </a:schemeClr>
          </a:solidFill>
        </p:grpSpPr>
        <p:grpSp>
          <p:nvGrpSpPr>
            <p:cNvPr id="85" name="Group 84"/>
            <p:cNvGrpSpPr/>
            <p:nvPr/>
          </p:nvGrpSpPr>
          <p:grpSpPr>
            <a:xfrm>
              <a:off x="904881" y="4802726"/>
              <a:ext cx="759173" cy="759173"/>
              <a:chOff x="969276" y="4802726"/>
              <a:chExt cx="759173" cy="759173"/>
            </a:xfrm>
            <a:grpFill/>
          </p:grpSpPr>
          <p:sp>
            <p:nvSpPr>
              <p:cNvPr id="89" name="Teardrop 88"/>
              <p:cNvSpPr/>
              <p:nvPr/>
            </p:nvSpPr>
            <p:spPr>
              <a:xfrm rot="10800000">
                <a:off x="969276" y="4802726"/>
                <a:ext cx="759173" cy="759173"/>
              </a:xfrm>
              <a:prstGeom prst="teardrop">
                <a:avLst>
                  <a:gd name="adj" fmla="val 8497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90" name="TextBox 89"/>
              <p:cNvSpPr txBox="1"/>
              <p:nvPr/>
            </p:nvSpPr>
            <p:spPr>
              <a:xfrm>
                <a:off x="1232040" y="4996446"/>
                <a:ext cx="233647" cy="400109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>
                    <a:solidFill>
                      <a:schemeClr val="bg1"/>
                    </a:solidFill>
                  </a:rPr>
                  <a:t>3</a:t>
                </a:r>
              </a:p>
            </p:txBody>
          </p:sp>
        </p:grpSp>
        <p:sp>
          <p:nvSpPr>
            <p:cNvPr id="87" name="TextBox 86"/>
            <p:cNvSpPr txBox="1"/>
            <p:nvPr/>
          </p:nvSpPr>
          <p:spPr>
            <a:xfrm>
              <a:off x="1791174" y="4915573"/>
              <a:ext cx="4065607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bg2">
                      <a:lumMod val="75000"/>
                    </a:schemeClr>
                  </a:solidFill>
                </a:rPr>
                <a:t>Background</a:t>
              </a:r>
              <a:endParaRPr lang="en-US" sz="24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113" name="Group 112"/>
          <p:cNvGrpSpPr/>
          <p:nvPr/>
        </p:nvGrpSpPr>
        <p:grpSpPr>
          <a:xfrm>
            <a:off x="825246" y="5125942"/>
            <a:ext cx="3828469" cy="569380"/>
            <a:chOff x="6517926" y="2087521"/>
            <a:chExt cx="5104624" cy="759173"/>
          </a:xfrm>
          <a:solidFill>
            <a:schemeClr val="bg2">
              <a:lumMod val="75000"/>
            </a:schemeClr>
          </a:solidFill>
        </p:grpSpPr>
        <p:grpSp>
          <p:nvGrpSpPr>
            <p:cNvPr id="114" name="Group 113"/>
            <p:cNvGrpSpPr/>
            <p:nvPr/>
          </p:nvGrpSpPr>
          <p:grpSpPr>
            <a:xfrm>
              <a:off x="6517926" y="2087521"/>
              <a:ext cx="759173" cy="759173"/>
              <a:chOff x="6582321" y="2087521"/>
              <a:chExt cx="759173" cy="759173"/>
            </a:xfrm>
            <a:grpFill/>
          </p:grpSpPr>
          <p:sp>
            <p:nvSpPr>
              <p:cNvPr id="116" name="Teardrop 115"/>
              <p:cNvSpPr/>
              <p:nvPr/>
            </p:nvSpPr>
            <p:spPr>
              <a:xfrm rot="10800000">
                <a:off x="6582321" y="2087521"/>
                <a:ext cx="759173" cy="759173"/>
              </a:xfrm>
              <a:prstGeom prst="teardrop">
                <a:avLst>
                  <a:gd name="adj" fmla="val 8497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117" name="TextBox 116"/>
              <p:cNvSpPr txBox="1"/>
              <p:nvPr/>
            </p:nvSpPr>
            <p:spPr>
              <a:xfrm>
                <a:off x="6845082" y="2281525"/>
                <a:ext cx="233647" cy="400109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>
                    <a:solidFill>
                      <a:schemeClr val="bg1"/>
                    </a:solidFill>
                  </a:rPr>
                  <a:t>4</a:t>
                </a:r>
              </a:p>
            </p:txBody>
          </p:sp>
        </p:grpSp>
        <p:sp>
          <p:nvSpPr>
            <p:cNvPr id="115" name="TextBox 114"/>
            <p:cNvSpPr txBox="1"/>
            <p:nvPr/>
          </p:nvSpPr>
          <p:spPr>
            <a:xfrm>
              <a:off x="7474555" y="2214839"/>
              <a:ext cx="4147995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bg2">
                      <a:lumMod val="75000"/>
                    </a:schemeClr>
                  </a:solidFill>
                </a:rPr>
                <a:t>Methodology</a:t>
              </a:r>
              <a:endParaRPr lang="en-US" sz="20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sp>
        <p:nvSpPr>
          <p:cNvPr id="119" name="TextBox 118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Agenda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grpSp>
        <p:nvGrpSpPr>
          <p:cNvPr id="52" name="Group 51"/>
          <p:cNvGrpSpPr/>
          <p:nvPr/>
        </p:nvGrpSpPr>
        <p:grpSpPr>
          <a:xfrm>
            <a:off x="4489248" y="2544513"/>
            <a:ext cx="3771197" cy="569380"/>
            <a:chOff x="6517926" y="2087521"/>
            <a:chExt cx="5028262" cy="759173"/>
          </a:xfrm>
        </p:grpSpPr>
        <p:grpSp>
          <p:nvGrpSpPr>
            <p:cNvPr id="53" name="Group 52"/>
            <p:cNvGrpSpPr/>
            <p:nvPr/>
          </p:nvGrpSpPr>
          <p:grpSpPr>
            <a:xfrm>
              <a:off x="6517926" y="2087521"/>
              <a:ext cx="759173" cy="759173"/>
              <a:chOff x="6582321" y="2087521"/>
              <a:chExt cx="759173" cy="759173"/>
            </a:xfrm>
          </p:grpSpPr>
          <p:sp>
            <p:nvSpPr>
              <p:cNvPr id="55" name="Teardrop 54"/>
              <p:cNvSpPr/>
              <p:nvPr/>
            </p:nvSpPr>
            <p:spPr>
              <a:xfrm rot="10800000">
                <a:off x="6582321" y="2087521"/>
                <a:ext cx="759173" cy="759173"/>
              </a:xfrm>
              <a:prstGeom prst="teardrop">
                <a:avLst>
                  <a:gd name="adj" fmla="val 84975"/>
                </a:avLst>
              </a:prstGeom>
              <a:solidFill>
                <a:schemeClr val="bg2">
                  <a:lumMod val="75000"/>
                  <a:alpha val="9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56" name="TextBox 55"/>
              <p:cNvSpPr txBox="1"/>
              <p:nvPr/>
            </p:nvSpPr>
            <p:spPr>
              <a:xfrm>
                <a:off x="6845082" y="2281525"/>
                <a:ext cx="233647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 smtClean="0">
                    <a:solidFill>
                      <a:schemeClr val="bg1"/>
                    </a:solidFill>
                  </a:rPr>
                  <a:t>5</a:t>
                </a:r>
                <a:endParaRPr lang="en-US" sz="135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54" name="TextBox 53"/>
            <p:cNvSpPr txBox="1"/>
            <p:nvPr/>
          </p:nvSpPr>
          <p:spPr>
            <a:xfrm>
              <a:off x="7398193" y="2203423"/>
              <a:ext cx="4147995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bg2">
                      <a:lumMod val="75000"/>
                    </a:schemeClr>
                  </a:solidFill>
                </a:rPr>
                <a:t>Results &amp; Discussions</a:t>
              </a:r>
              <a:endParaRPr lang="en-US" sz="20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4489248" y="3565404"/>
            <a:ext cx="3740303" cy="569380"/>
            <a:chOff x="6517924" y="4802726"/>
            <a:chExt cx="4987069" cy="759173"/>
          </a:xfrm>
        </p:grpSpPr>
        <p:grpSp>
          <p:nvGrpSpPr>
            <p:cNvPr id="58" name="Group 57"/>
            <p:cNvGrpSpPr/>
            <p:nvPr/>
          </p:nvGrpSpPr>
          <p:grpSpPr>
            <a:xfrm>
              <a:off x="6517924" y="4802726"/>
              <a:ext cx="759173" cy="759173"/>
              <a:chOff x="6582319" y="4802726"/>
              <a:chExt cx="759173" cy="759173"/>
            </a:xfrm>
          </p:grpSpPr>
          <p:sp>
            <p:nvSpPr>
              <p:cNvPr id="61" name="Teardrop 60"/>
              <p:cNvSpPr/>
              <p:nvPr/>
            </p:nvSpPr>
            <p:spPr>
              <a:xfrm rot="10800000">
                <a:off x="6582319" y="4802726"/>
                <a:ext cx="759173" cy="759173"/>
              </a:xfrm>
              <a:prstGeom prst="teardrop">
                <a:avLst>
                  <a:gd name="adj" fmla="val 84975"/>
                </a:avLst>
              </a:prstGeom>
              <a:solidFill>
                <a:schemeClr val="bg2">
                  <a:lumMod val="75000"/>
                  <a:alpha val="9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62" name="TextBox 61"/>
              <p:cNvSpPr txBox="1"/>
              <p:nvPr/>
            </p:nvSpPr>
            <p:spPr>
              <a:xfrm>
                <a:off x="6845082" y="4996446"/>
                <a:ext cx="233647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 smtClean="0">
                    <a:solidFill>
                      <a:schemeClr val="bg1"/>
                    </a:solidFill>
                  </a:rPr>
                  <a:t>6</a:t>
                </a:r>
                <a:endParaRPr lang="en-US" sz="135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60" name="TextBox 59"/>
            <p:cNvSpPr txBox="1"/>
            <p:nvPr/>
          </p:nvSpPr>
          <p:spPr>
            <a:xfrm>
              <a:off x="7439386" y="4890307"/>
              <a:ext cx="4065607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bg2">
                      <a:lumMod val="75000"/>
                    </a:schemeClr>
                  </a:solidFill>
                </a:rPr>
                <a:t>Conclusion &amp; Future Work</a:t>
              </a:r>
              <a:endParaRPr lang="en-US" sz="24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64" name="Group 63"/>
          <p:cNvGrpSpPr/>
          <p:nvPr/>
        </p:nvGrpSpPr>
        <p:grpSpPr>
          <a:xfrm>
            <a:off x="4489247" y="4586295"/>
            <a:ext cx="3797254" cy="569380"/>
            <a:chOff x="904882" y="3445123"/>
            <a:chExt cx="5063005" cy="759173"/>
          </a:xfrm>
        </p:grpSpPr>
        <p:grpSp>
          <p:nvGrpSpPr>
            <p:cNvPr id="65" name="Group 64"/>
            <p:cNvGrpSpPr/>
            <p:nvPr/>
          </p:nvGrpSpPr>
          <p:grpSpPr>
            <a:xfrm>
              <a:off x="904882" y="3445123"/>
              <a:ext cx="759173" cy="759173"/>
              <a:chOff x="969277" y="3445123"/>
              <a:chExt cx="759173" cy="759173"/>
            </a:xfrm>
          </p:grpSpPr>
          <p:sp>
            <p:nvSpPr>
              <p:cNvPr id="67" name="Teardrop 66"/>
              <p:cNvSpPr/>
              <p:nvPr/>
            </p:nvSpPr>
            <p:spPr>
              <a:xfrm rot="10800000">
                <a:off x="969277" y="3445123"/>
                <a:ext cx="759173" cy="759173"/>
              </a:xfrm>
              <a:prstGeom prst="teardrop">
                <a:avLst>
                  <a:gd name="adj" fmla="val 84975"/>
                </a:avLst>
              </a:prstGeom>
              <a:solidFill>
                <a:srgbClr val="F39712">
                  <a:alpha val="9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68" name="TextBox 67"/>
              <p:cNvSpPr txBox="1"/>
              <p:nvPr/>
            </p:nvSpPr>
            <p:spPr>
              <a:xfrm>
                <a:off x="1215742" y="3640043"/>
                <a:ext cx="233647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 smtClean="0">
                    <a:solidFill>
                      <a:schemeClr val="bg1"/>
                    </a:solidFill>
                  </a:rPr>
                  <a:t>7</a:t>
                </a:r>
                <a:endParaRPr lang="en-US" sz="135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66" name="TextBox 65"/>
            <p:cNvSpPr txBox="1"/>
            <p:nvPr/>
          </p:nvSpPr>
          <p:spPr>
            <a:xfrm>
              <a:off x="1819894" y="3550798"/>
              <a:ext cx="4147993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Demonstration</a:t>
              </a:r>
              <a:endPara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069468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58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7" y="6523851"/>
              <a:ext cx="69556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7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ProM</a:t>
            </a:r>
            <a:r>
              <a:rPr lang="tr-TR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 </a:t>
            </a:r>
            <a:r>
              <a:rPr lang="tr-TR" sz="27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Implementation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3905248" y="1816296"/>
            <a:ext cx="4543425" cy="357431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err="1" smtClean="0"/>
              <a:t>ProM</a:t>
            </a:r>
            <a:r>
              <a:rPr lang="en-US" sz="2000" dirty="0" smtClean="0"/>
              <a:t>, extensible framework that supports a wide variety of process mining techniques in form of plugins</a:t>
            </a:r>
          </a:p>
          <a:p>
            <a:endParaRPr lang="en-US" sz="2000" dirty="0" smtClean="0"/>
          </a:p>
          <a:p>
            <a:r>
              <a:rPr lang="en-US" sz="2000" dirty="0" smtClean="0"/>
              <a:t>Widely accepted in industry and academia with an active community</a:t>
            </a:r>
          </a:p>
          <a:p>
            <a:endParaRPr lang="en-US" sz="2000" dirty="0" smtClean="0"/>
          </a:p>
          <a:p>
            <a:r>
              <a:rPr lang="en-US" sz="2000" dirty="0" smtClean="0"/>
              <a:t>Developed set of plugins are packaged with the name of </a:t>
            </a:r>
            <a:r>
              <a:rPr lang="en-US" sz="2000" b="1" dirty="0" smtClean="0">
                <a:solidFill>
                  <a:srgbClr val="C00000"/>
                </a:solidFill>
              </a:rPr>
              <a:t>«</a:t>
            </a:r>
            <a:r>
              <a:rPr lang="en-US" sz="2000" b="1" dirty="0" err="1" smtClean="0">
                <a:solidFill>
                  <a:srgbClr val="C00000"/>
                </a:solidFill>
              </a:rPr>
              <a:t>CrossOrgProcMin</a:t>
            </a:r>
            <a:r>
              <a:rPr lang="en-US" sz="2000" b="1" dirty="0" smtClean="0">
                <a:solidFill>
                  <a:srgbClr val="C00000"/>
                </a:solidFill>
              </a:rPr>
              <a:t>» </a:t>
            </a:r>
            <a:r>
              <a:rPr lang="en-US" sz="2000" dirty="0" smtClean="0"/>
              <a:t>and published on </a:t>
            </a:r>
            <a:r>
              <a:rPr lang="en-US" sz="2000" dirty="0" err="1" smtClean="0"/>
              <a:t>Github</a:t>
            </a:r>
            <a:r>
              <a:rPr lang="en-US" sz="2000" dirty="0" smtClean="0"/>
              <a:t>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325610" y="5691570"/>
            <a:ext cx="27325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 smtClean="0">
                <a:cs typeface="Courier New" panose="02070309020205020404" pitchFamily="49" charset="0"/>
              </a:rPr>
              <a:t>onuryilmaz</a:t>
            </a:r>
            <a:r>
              <a:rPr lang="en-US" sz="1600" dirty="0" smtClean="0">
                <a:cs typeface="Courier New" panose="02070309020205020404" pitchFamily="49" charset="0"/>
              </a:rPr>
              <a:t>/cross-orc-</a:t>
            </a:r>
            <a:r>
              <a:rPr lang="en-US" sz="1600" dirty="0" err="1" smtClean="0">
                <a:cs typeface="Courier New" panose="02070309020205020404" pitchFamily="49" charset="0"/>
              </a:rPr>
              <a:t>proc</a:t>
            </a:r>
            <a:r>
              <a:rPr lang="en-US" sz="1600" dirty="0" smtClean="0">
                <a:cs typeface="Courier New" panose="02070309020205020404" pitchFamily="49" charset="0"/>
              </a:rPr>
              <a:t>-min</a:t>
            </a:r>
            <a:endParaRPr lang="en-US" sz="1600" dirty="0">
              <a:cs typeface="Courier New" panose="02070309020205020404" pitchFamily="49" charset="0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74" y="2109294"/>
            <a:ext cx="3111766" cy="134843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867" y="3483816"/>
            <a:ext cx="2869383" cy="207918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5010" y="5334770"/>
            <a:ext cx="990600" cy="990600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8058150" y="2444956"/>
            <a:ext cx="7310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600" dirty="0" smtClean="0">
                <a:solidFill>
                  <a:schemeClr val="bg2">
                    <a:lumMod val="75000"/>
                  </a:schemeClr>
                </a:solidFill>
              </a:rPr>
              <a:t>[24]</a:t>
            </a:r>
            <a:endParaRPr lang="tr-TR" sz="1600" dirty="0"/>
          </a:p>
        </p:txBody>
      </p:sp>
    </p:spTree>
    <p:extLst>
      <p:ext uri="{BB962C8B-B14F-4D97-AF65-F5344CB8AC3E}">
        <p14:creationId xmlns:p14="http://schemas.microsoft.com/office/powerpoint/2010/main" val="6795794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59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7" y="6523851"/>
              <a:ext cx="689854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7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ProM</a:t>
            </a:r>
            <a:r>
              <a:rPr lang="tr-TR" sz="2700" dirty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 </a:t>
            </a:r>
            <a:r>
              <a:rPr lang="tr-TR" sz="27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Implementation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697" y="1664752"/>
            <a:ext cx="7637538" cy="4792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82725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6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523851"/>
              <a:ext cx="69842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Introduction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Focus of this Study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sp>
        <p:nvSpPr>
          <p:cNvPr id="95" name="Content Placeholder 2"/>
          <p:cNvSpPr txBox="1">
            <a:spLocks/>
          </p:cNvSpPr>
          <p:nvPr/>
        </p:nvSpPr>
        <p:spPr>
          <a:xfrm>
            <a:off x="2897699" y="2109294"/>
            <a:ext cx="5959221" cy="3928535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A hybrid approach</a:t>
            </a:r>
          </a:p>
          <a:p>
            <a:pPr lvl="1"/>
            <a:r>
              <a:rPr lang="en-US" sz="2000" dirty="0" smtClean="0"/>
              <a:t>Using different process mining subfields to create a new point of view</a:t>
            </a:r>
          </a:p>
          <a:p>
            <a:endParaRPr lang="en-US" sz="2400" dirty="0" smtClean="0"/>
          </a:p>
          <a:p>
            <a:r>
              <a:rPr lang="en-US" sz="2400" dirty="0" smtClean="0"/>
              <a:t>Cross-organizational process mining</a:t>
            </a:r>
          </a:p>
          <a:p>
            <a:pPr lvl="1"/>
            <a:r>
              <a:rPr lang="en-US" sz="2000" dirty="0" smtClean="0"/>
              <a:t>Processes are executed on several organizations,</a:t>
            </a:r>
          </a:p>
          <a:p>
            <a:pPr lvl="1"/>
            <a:r>
              <a:rPr lang="en-US" sz="2000" dirty="0" smtClean="0"/>
              <a:t>Unsupervised learning using performances of organizations</a:t>
            </a:r>
            <a:endParaRPr lang="en-US" sz="2000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421" y="2326701"/>
            <a:ext cx="2583278" cy="2583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65914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60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523851"/>
              <a:ext cx="68699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Demonstration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5022440" y="3990580"/>
            <a:ext cx="3257494" cy="625919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dirty="0" smtClean="0"/>
              <a:t>Also available on YouTube</a:t>
            </a:r>
          </a:p>
          <a:p>
            <a:pPr marL="0" indent="0" algn="ctr">
              <a:buNone/>
            </a:pPr>
            <a:r>
              <a:rPr lang="en-US" sz="1800" dirty="0" smtClean="0"/>
              <a:t>https://youtu.be/T92UrRfl3r0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826" y="2642148"/>
            <a:ext cx="3111766" cy="134843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494" b="20513"/>
          <a:stretch/>
        </p:blipFill>
        <p:spPr>
          <a:xfrm>
            <a:off x="5067373" y="2698675"/>
            <a:ext cx="3022368" cy="129190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4296" y="4687543"/>
            <a:ext cx="1593782" cy="1593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60997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61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7" y="6523851"/>
              <a:ext cx="71012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References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95374" y="1338171"/>
            <a:ext cx="8455067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1] W. M. P. van der Aalst, A. </a:t>
            </a:r>
            <a:r>
              <a:rPr lang="en-US" dirty="0" err="1"/>
              <a:t>Adriansyah</a:t>
            </a:r>
            <a:r>
              <a:rPr lang="en-US" dirty="0"/>
              <a:t>, A.K.A. de Medeiros, and et al. Process mining </a:t>
            </a:r>
            <a:endParaRPr lang="tr-TR" dirty="0"/>
          </a:p>
          <a:p>
            <a:r>
              <a:rPr lang="en-US" dirty="0"/>
              <a:t>manifesto. In Business process management workshops, pages 169–194. Springer, 2012.</a:t>
            </a:r>
          </a:p>
          <a:p>
            <a:r>
              <a:rPr lang="en-US" dirty="0"/>
              <a:t>[2] J. C. </a:t>
            </a:r>
            <a:r>
              <a:rPr lang="en-US" dirty="0" err="1"/>
              <a:t>Buijs</a:t>
            </a:r>
            <a:r>
              <a:rPr lang="en-US" dirty="0"/>
              <a:t>, B. F. van </a:t>
            </a:r>
            <a:r>
              <a:rPr lang="en-US" dirty="0" err="1"/>
              <a:t>Dongen</a:t>
            </a:r>
            <a:r>
              <a:rPr lang="en-US" dirty="0"/>
              <a:t>, and W. M. P. van der Aalst. Towards </a:t>
            </a:r>
            <a:r>
              <a:rPr lang="en-US" dirty="0" err="1"/>
              <a:t>crossorganizational</a:t>
            </a:r>
            <a:r>
              <a:rPr lang="en-US" dirty="0"/>
              <a:t> process mining in collections of process models and their executions. In Business Process Management Workshops, pages 2–13. Springer,</a:t>
            </a:r>
            <a:r>
              <a:rPr lang="tr-TR" dirty="0"/>
              <a:t> </a:t>
            </a:r>
            <a:r>
              <a:rPr lang="en-US" dirty="0"/>
              <a:t>2012.</a:t>
            </a:r>
          </a:p>
          <a:p>
            <a:r>
              <a:rPr lang="en-US" dirty="0"/>
              <a:t>[3] W. M. P. van der Aalst. Intra-and inter-organizational process mining: Discovering processes within and between organizations. In The Practice of Enterprise Modeling, pages 1–11. Springer, 2011.</a:t>
            </a:r>
          </a:p>
          <a:p>
            <a:r>
              <a:rPr lang="en-US" dirty="0"/>
              <a:t>[4] W. M. P. van der Aalst. Process mining: discovery, conformance and enhancement of business processes. Springer Science &amp; Business Media, 2011.</a:t>
            </a:r>
          </a:p>
          <a:p>
            <a:r>
              <a:rPr lang="en-US" dirty="0"/>
              <a:t>[5] A. K. A. de Medeiros, B. F. van </a:t>
            </a:r>
            <a:r>
              <a:rPr lang="en-US" dirty="0" err="1"/>
              <a:t>Dongen,W</a:t>
            </a:r>
            <a:r>
              <a:rPr lang="en-US" dirty="0"/>
              <a:t>. M. P. van der Aalst, and A. J. M. M. </a:t>
            </a:r>
            <a:r>
              <a:rPr lang="en-US" dirty="0" err="1"/>
              <a:t>Weijters</a:t>
            </a:r>
            <a:r>
              <a:rPr lang="en-US" dirty="0"/>
              <a:t>. Process mining: Extending the -algorithm to mine short loops. 2004.</a:t>
            </a:r>
          </a:p>
          <a:p>
            <a:r>
              <a:rPr lang="en-US" dirty="0"/>
              <a:t>[6] W. M. P. van der Aalst, </a:t>
            </a:r>
            <a:r>
              <a:rPr lang="en-US" dirty="0" err="1"/>
              <a:t>T.Weijters</a:t>
            </a:r>
            <a:r>
              <a:rPr lang="en-US" dirty="0"/>
              <a:t>, and L. </a:t>
            </a:r>
            <a:r>
              <a:rPr lang="en-US" dirty="0" err="1"/>
              <a:t>Maruster</a:t>
            </a:r>
            <a:r>
              <a:rPr lang="en-US" dirty="0"/>
              <a:t>. Workflow mining: Discovering process models from event logs. Knowledge and Data Engineering, IEEE Transactions on, 16(9):1128–1142, 2004.</a:t>
            </a:r>
          </a:p>
          <a:p>
            <a:r>
              <a:rPr lang="en-US" dirty="0"/>
              <a:t>[7] J. </a:t>
            </a:r>
            <a:r>
              <a:rPr lang="en-US" dirty="0" err="1"/>
              <a:t>Herbst</a:t>
            </a:r>
            <a:r>
              <a:rPr lang="en-US" dirty="0"/>
              <a:t>. Dealing with concurrency in workflow induction. In European Concurrent Engineering Conference. SCS Europe. </a:t>
            </a:r>
            <a:r>
              <a:rPr lang="en-US" dirty="0" err="1"/>
              <a:t>Citeseer</a:t>
            </a:r>
            <a:r>
              <a:rPr lang="en-US" dirty="0"/>
              <a:t>, 2000.</a:t>
            </a:r>
          </a:p>
        </p:txBody>
      </p:sp>
    </p:spTree>
    <p:extLst>
      <p:ext uri="{BB962C8B-B14F-4D97-AF65-F5344CB8AC3E}">
        <p14:creationId xmlns:p14="http://schemas.microsoft.com/office/powerpoint/2010/main" val="351777437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62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7" y="6523851"/>
              <a:ext cx="71012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References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95374" y="1338171"/>
            <a:ext cx="8455067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[8] J. </a:t>
            </a:r>
            <a:r>
              <a:rPr lang="en-US" dirty="0" err="1"/>
              <a:t>Herbst</a:t>
            </a:r>
            <a:r>
              <a:rPr lang="en-US" dirty="0"/>
              <a:t> and D. </a:t>
            </a:r>
            <a:r>
              <a:rPr lang="en-US" dirty="0" err="1"/>
              <a:t>Karagiannis</a:t>
            </a:r>
            <a:r>
              <a:rPr lang="en-US" dirty="0"/>
              <a:t>. Integrating machine learning and workflow management to support acquisition and adaptation of workflow models. In Database and Expert Systems Applications, 1998. Proceedings. Ninth International Workshop on, pages 745–752. IEEE, 1998.</a:t>
            </a:r>
          </a:p>
          <a:p>
            <a:r>
              <a:rPr lang="en-US" dirty="0"/>
              <a:t>[9] G. Greco, A. </a:t>
            </a:r>
            <a:r>
              <a:rPr lang="en-US" dirty="0" err="1"/>
              <a:t>Guzzo</a:t>
            </a:r>
            <a:r>
              <a:rPr lang="en-US" dirty="0"/>
              <a:t>, and L. </a:t>
            </a:r>
            <a:r>
              <a:rPr lang="en-US" dirty="0" err="1"/>
              <a:t>Pontieri</a:t>
            </a:r>
            <a:r>
              <a:rPr lang="en-US" dirty="0"/>
              <a:t>. Mining hierarchies of models: From abstract views to concrete specifications. In Business Process Management, pages 32–47. Springer, 2005. </a:t>
            </a:r>
          </a:p>
          <a:p>
            <a:r>
              <a:rPr lang="en-US" dirty="0"/>
              <a:t>[10] W. M. P. van der Aalst, A.K.A. de Medeiros, and A. J. M. M. </a:t>
            </a:r>
            <a:r>
              <a:rPr lang="en-US" dirty="0" err="1"/>
              <a:t>Weijters</a:t>
            </a:r>
            <a:r>
              <a:rPr lang="en-US" dirty="0"/>
              <a:t>. Genetic process mining. In Applications and theory of Petri nets 2005, pages 48–69. Springer, 2005.</a:t>
            </a:r>
          </a:p>
          <a:p>
            <a:r>
              <a:rPr lang="en-US" dirty="0"/>
              <a:t>[11] E. </a:t>
            </a:r>
            <a:r>
              <a:rPr lang="en-US" dirty="0" err="1"/>
              <a:t>Esgin</a:t>
            </a:r>
            <a:r>
              <a:rPr lang="en-US" dirty="0"/>
              <a:t>, P. </a:t>
            </a:r>
            <a:r>
              <a:rPr lang="en-US" dirty="0" err="1"/>
              <a:t>Senkul</a:t>
            </a:r>
            <a:r>
              <a:rPr lang="en-US" dirty="0"/>
              <a:t>, and C. </a:t>
            </a:r>
            <a:r>
              <a:rPr lang="en-US" dirty="0" err="1"/>
              <a:t>Cimenbicer</a:t>
            </a:r>
            <a:r>
              <a:rPr lang="en-US" dirty="0"/>
              <a:t>. A hybrid approach for process mining: using from-to chart arranged by genetic algorithms. In Hybrid Artificial Intelligence Systems, pages 178–186. Springer, 2010. </a:t>
            </a:r>
          </a:p>
          <a:p>
            <a:r>
              <a:rPr lang="en-US" dirty="0"/>
              <a:t>[12] E. </a:t>
            </a:r>
            <a:r>
              <a:rPr lang="en-US" dirty="0" err="1"/>
              <a:t>Esgin</a:t>
            </a:r>
            <a:r>
              <a:rPr lang="en-US" dirty="0"/>
              <a:t> and R. </a:t>
            </a:r>
            <a:r>
              <a:rPr lang="en-US" dirty="0" err="1"/>
              <a:t>Senkul</a:t>
            </a:r>
            <a:r>
              <a:rPr lang="en-US" dirty="0"/>
              <a:t>. A hybrid approach to process mining: Finding immediate successors of a process by using from-to chart. In Machine Learning and Applications, 2009. ICMLA’09. International Conference on, pages 664–668. IEEE, 2009.</a:t>
            </a:r>
          </a:p>
          <a:p>
            <a:r>
              <a:rPr lang="en-US" dirty="0"/>
              <a:t>[13] W. M. P. van der Aalst. Business process configuration in the cloud: how to support and analyze multi-tenant processes? In Web Services (ECOWS), 2011 Ninth IEEE European Conference on, pages 3–10. IEEE, 2011. </a:t>
            </a:r>
          </a:p>
        </p:txBody>
      </p:sp>
    </p:spTree>
    <p:extLst>
      <p:ext uri="{BB962C8B-B14F-4D97-AF65-F5344CB8AC3E}">
        <p14:creationId xmlns:p14="http://schemas.microsoft.com/office/powerpoint/2010/main" val="357012227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63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7" y="6523851"/>
              <a:ext cx="71012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References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73068" y="1204821"/>
            <a:ext cx="8455067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[14] R. </a:t>
            </a:r>
            <a:r>
              <a:rPr lang="en-US" dirty="0" err="1"/>
              <a:t>Dijkman</a:t>
            </a:r>
            <a:r>
              <a:rPr lang="en-US" dirty="0"/>
              <a:t>. Mismatch Patterns in Similar Business Processes. Beta, Research School for Operations Management and Logistics, 2007.</a:t>
            </a:r>
          </a:p>
          <a:p>
            <a:r>
              <a:rPr lang="en-US" dirty="0"/>
              <a:t>[15] R. </a:t>
            </a:r>
            <a:r>
              <a:rPr lang="en-US" dirty="0" err="1"/>
              <a:t>Dijkman</a:t>
            </a:r>
            <a:r>
              <a:rPr lang="en-US" dirty="0"/>
              <a:t>, M. Dumas, B. van </a:t>
            </a:r>
            <a:r>
              <a:rPr lang="en-US" dirty="0" err="1"/>
              <a:t>Dongen</a:t>
            </a:r>
            <a:r>
              <a:rPr lang="en-US" dirty="0"/>
              <a:t>, R. </a:t>
            </a:r>
            <a:r>
              <a:rPr lang="en-US" dirty="0" err="1"/>
              <a:t>Käärik</a:t>
            </a:r>
            <a:r>
              <a:rPr lang="en-US" dirty="0"/>
              <a:t>, and J. </a:t>
            </a:r>
            <a:r>
              <a:rPr lang="en-US" dirty="0" err="1"/>
              <a:t>Mendling</a:t>
            </a:r>
            <a:r>
              <a:rPr lang="en-US" dirty="0"/>
              <a:t>. Similarity of business process models: Metrics and evaluation. Information Systems, 36(2):498–516, 2011.</a:t>
            </a:r>
          </a:p>
          <a:p>
            <a:r>
              <a:rPr lang="en-US" dirty="0"/>
              <a:t>[16] J. C. </a:t>
            </a:r>
            <a:r>
              <a:rPr lang="en-US" dirty="0" err="1"/>
              <a:t>Buijs</a:t>
            </a:r>
            <a:r>
              <a:rPr lang="en-US" dirty="0"/>
              <a:t> and H. A. </a:t>
            </a:r>
            <a:r>
              <a:rPr lang="en-US" dirty="0" err="1"/>
              <a:t>Reijers</a:t>
            </a:r>
            <a:r>
              <a:rPr lang="en-US" dirty="0"/>
              <a:t>. Comparing business process variants using models and event logs. In Enterprise, Business-Process and Information Systems Modeling, pages 154–168. Springer, 2014.</a:t>
            </a:r>
          </a:p>
          <a:p>
            <a:r>
              <a:rPr lang="en-US" dirty="0"/>
              <a:t>[17] E. </a:t>
            </a:r>
            <a:r>
              <a:rPr lang="en-US" dirty="0" err="1"/>
              <a:t>Esgin</a:t>
            </a:r>
            <a:r>
              <a:rPr lang="en-US" dirty="0"/>
              <a:t> and P. </a:t>
            </a:r>
            <a:r>
              <a:rPr lang="en-US" dirty="0" err="1"/>
              <a:t>Karagoz</a:t>
            </a:r>
            <a:r>
              <a:rPr lang="en-US" dirty="0"/>
              <a:t>. Sequence alignment adaptation for process diagnostics and delta analysis. In Hybrid Artificial Intelligent Systems, pages 191–201. Springer, 2013.</a:t>
            </a:r>
          </a:p>
          <a:p>
            <a:r>
              <a:rPr lang="en-US" dirty="0"/>
              <a:t>[18] E. </a:t>
            </a:r>
            <a:r>
              <a:rPr lang="en-US" dirty="0" err="1"/>
              <a:t>Esgin</a:t>
            </a:r>
            <a:r>
              <a:rPr lang="en-US" dirty="0"/>
              <a:t> and P. </a:t>
            </a:r>
            <a:r>
              <a:rPr lang="en-US" dirty="0" err="1"/>
              <a:t>Senkul</a:t>
            </a:r>
            <a:r>
              <a:rPr lang="en-US" dirty="0"/>
              <a:t>. Delta analysis: a hybrid quantitative approach for measuring discrepancies between business process models. In Hybrid Artificial Intelligent Systems, pages 296–304. Springer, 2011.</a:t>
            </a:r>
          </a:p>
          <a:p>
            <a:r>
              <a:rPr lang="en-US" dirty="0"/>
              <a:t>[19] S. J. J. </a:t>
            </a:r>
            <a:r>
              <a:rPr lang="en-US" dirty="0" err="1"/>
              <a:t>Leemans</a:t>
            </a:r>
            <a:r>
              <a:rPr lang="en-US" dirty="0"/>
              <a:t>, D. </a:t>
            </a:r>
            <a:r>
              <a:rPr lang="en-US" dirty="0" err="1"/>
              <a:t>Fahland</a:t>
            </a:r>
            <a:r>
              <a:rPr lang="en-US" dirty="0"/>
              <a:t>, and W. M. P. van der Aalst. Discovering </a:t>
            </a:r>
            <a:r>
              <a:rPr lang="en-US" dirty="0" err="1"/>
              <a:t>blockstructured</a:t>
            </a:r>
            <a:r>
              <a:rPr lang="en-US" dirty="0"/>
              <a:t> process models from event logs-a constructive approach. In Application and Theory of Petri Nets and Concurrency, pages 311–329. Springer, 2013.</a:t>
            </a:r>
          </a:p>
          <a:p>
            <a:r>
              <a:rPr lang="en-US" dirty="0"/>
              <a:t>[20] S. J. J. </a:t>
            </a:r>
            <a:r>
              <a:rPr lang="en-US" dirty="0" err="1"/>
              <a:t>Leemans</a:t>
            </a:r>
            <a:r>
              <a:rPr lang="en-US" dirty="0"/>
              <a:t>, D. </a:t>
            </a:r>
            <a:r>
              <a:rPr lang="en-US" dirty="0" err="1"/>
              <a:t>Fahland</a:t>
            </a:r>
            <a:r>
              <a:rPr lang="en-US" dirty="0"/>
              <a:t>, and W. M. P. van der Aalst. Discovering block-structured process models from event logs containing infrequent </a:t>
            </a:r>
            <a:r>
              <a:rPr lang="en-US" dirty="0" err="1"/>
              <a:t>behaviour</a:t>
            </a:r>
            <a:r>
              <a:rPr lang="en-US" dirty="0"/>
              <a:t>. In Business Process Management Workshops, pages 66–78. Springer, 2014.</a:t>
            </a:r>
          </a:p>
        </p:txBody>
      </p:sp>
    </p:spTree>
    <p:extLst>
      <p:ext uri="{BB962C8B-B14F-4D97-AF65-F5344CB8AC3E}">
        <p14:creationId xmlns:p14="http://schemas.microsoft.com/office/powerpoint/2010/main" val="200534456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64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7" y="6523851"/>
              <a:ext cx="71012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References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95374" y="1338171"/>
            <a:ext cx="8455067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[21] </a:t>
            </a:r>
            <a:r>
              <a:rPr lang="en-US" dirty="0"/>
              <a:t>W. M. P. van der Aalst, A. </a:t>
            </a:r>
            <a:r>
              <a:rPr lang="en-US" dirty="0" err="1"/>
              <a:t>Adriansyah</a:t>
            </a:r>
            <a:r>
              <a:rPr lang="en-US" dirty="0"/>
              <a:t>, and B. van </a:t>
            </a:r>
            <a:r>
              <a:rPr lang="en-US" dirty="0" err="1"/>
              <a:t>Dongen</a:t>
            </a:r>
            <a:r>
              <a:rPr lang="en-US" dirty="0"/>
              <a:t>. Replaying history on process models for conformance checking and performance analysis. Wiley Interdisciplinary Reviews: Data Mining and Knowledge Discovery, 2(2):182–192, 2012.</a:t>
            </a:r>
          </a:p>
          <a:p>
            <a:r>
              <a:rPr lang="en-US" dirty="0" smtClean="0"/>
              <a:t>[22] </a:t>
            </a:r>
            <a:r>
              <a:rPr lang="en-US" dirty="0"/>
              <a:t>D. Arthur and S. </a:t>
            </a:r>
            <a:r>
              <a:rPr lang="en-US" dirty="0" err="1"/>
              <a:t>Vassilvitskii</a:t>
            </a:r>
            <a:r>
              <a:rPr lang="en-US" dirty="0"/>
              <a:t>. k-means++: the advantages of </a:t>
            </a:r>
            <a:r>
              <a:rPr lang="en-US" dirty="0" err="1"/>
              <a:t>carefull</a:t>
            </a:r>
            <a:r>
              <a:rPr lang="en-US" dirty="0"/>
              <a:t> seeding. In Proceedings of the eighteenth annual ACM-SIAM symposium on Discrete algorithms, pages 1027–1035, 2007.</a:t>
            </a:r>
          </a:p>
          <a:p>
            <a:r>
              <a:rPr lang="en-US" dirty="0" smtClean="0"/>
              <a:t>[23] </a:t>
            </a:r>
            <a:r>
              <a:rPr lang="en-US" dirty="0"/>
              <a:t>M. Hall, E. Frank, G. Holmes, B. </a:t>
            </a:r>
            <a:r>
              <a:rPr lang="en-US" dirty="0" err="1"/>
              <a:t>Pfahringer</a:t>
            </a:r>
            <a:r>
              <a:rPr lang="en-US" dirty="0"/>
              <a:t>, P. </a:t>
            </a:r>
            <a:r>
              <a:rPr lang="en-US" dirty="0" err="1"/>
              <a:t>Reutemann</a:t>
            </a:r>
            <a:r>
              <a:rPr lang="en-US" dirty="0"/>
              <a:t>, and I. H. Witten. The </a:t>
            </a:r>
            <a:r>
              <a:rPr lang="en-US" dirty="0" err="1"/>
              <a:t>weka</a:t>
            </a:r>
            <a:r>
              <a:rPr lang="en-US" dirty="0"/>
              <a:t> data mining software: An update. SIGKDD </a:t>
            </a:r>
            <a:r>
              <a:rPr lang="en-US" dirty="0" err="1"/>
              <a:t>Explor</a:t>
            </a:r>
            <a:r>
              <a:rPr lang="en-US" dirty="0"/>
              <a:t>. </a:t>
            </a:r>
            <a:r>
              <a:rPr lang="en-US" dirty="0" err="1"/>
              <a:t>Newsl</a:t>
            </a:r>
            <a:r>
              <a:rPr lang="en-US" dirty="0"/>
              <a:t>., 11(1):10–18, November 2009.</a:t>
            </a:r>
          </a:p>
          <a:p>
            <a:r>
              <a:rPr lang="en-US" dirty="0" smtClean="0"/>
              <a:t>[24] </a:t>
            </a:r>
            <a:r>
              <a:rPr lang="en-US" dirty="0"/>
              <a:t>H. M. W. </a:t>
            </a:r>
            <a:r>
              <a:rPr lang="en-US" dirty="0" err="1"/>
              <a:t>Verbeek</a:t>
            </a:r>
            <a:r>
              <a:rPr lang="en-US" dirty="0"/>
              <a:t>, J. C </a:t>
            </a:r>
            <a:r>
              <a:rPr lang="en-US" dirty="0" err="1"/>
              <a:t>Buijs</a:t>
            </a:r>
            <a:r>
              <a:rPr lang="en-US" dirty="0"/>
              <a:t>, B. F. van </a:t>
            </a:r>
            <a:r>
              <a:rPr lang="en-US" dirty="0" err="1"/>
              <a:t>Dongen</a:t>
            </a:r>
            <a:r>
              <a:rPr lang="en-US" dirty="0"/>
              <a:t>, and W. M. P. van der Aalst. Prom 6: The process mining toolkit. Proc. of BPM Demonstration Track, 615:34–39, 2010.</a:t>
            </a:r>
          </a:p>
          <a:p>
            <a:r>
              <a:rPr lang="en-US" dirty="0" smtClean="0"/>
              <a:t>[25] </a:t>
            </a:r>
            <a:r>
              <a:rPr lang="en-US" dirty="0"/>
              <a:t>A. </a:t>
            </a:r>
            <a:r>
              <a:rPr lang="en-US" dirty="0" err="1"/>
              <a:t>Rozinat</a:t>
            </a:r>
            <a:r>
              <a:rPr lang="en-US" dirty="0"/>
              <a:t> and W. M. P. van der Aalst. Conformance checking of processes based on monitoring real behavior. Information Systems, 33(1):64–95, 2008.</a:t>
            </a:r>
          </a:p>
          <a:p>
            <a:r>
              <a:rPr lang="en-US" dirty="0" smtClean="0"/>
              <a:t>[26] </a:t>
            </a:r>
            <a:r>
              <a:rPr lang="en-US" dirty="0"/>
              <a:t>J. C. </a:t>
            </a:r>
            <a:r>
              <a:rPr lang="en-US" dirty="0" err="1"/>
              <a:t>Buijs</a:t>
            </a:r>
            <a:r>
              <a:rPr lang="en-US" dirty="0"/>
              <a:t>. Loan application example, 2013.</a:t>
            </a:r>
          </a:p>
          <a:p>
            <a:r>
              <a:rPr lang="en-US" dirty="0" smtClean="0"/>
              <a:t>[27] </a:t>
            </a:r>
            <a:r>
              <a:rPr lang="en-US" dirty="0"/>
              <a:t>J.C. </a:t>
            </a:r>
            <a:r>
              <a:rPr lang="en-US" dirty="0" err="1"/>
              <a:t>Buijs</a:t>
            </a:r>
            <a:r>
              <a:rPr lang="en-US" dirty="0"/>
              <a:t>. Environmental permit application process (‘</a:t>
            </a:r>
            <a:r>
              <a:rPr lang="en-US" dirty="0" err="1"/>
              <a:t>wabo</a:t>
            </a:r>
            <a:r>
              <a:rPr lang="en-US" dirty="0"/>
              <a:t>’), </a:t>
            </a:r>
            <a:r>
              <a:rPr lang="en-US" dirty="0" err="1"/>
              <a:t>coselog</a:t>
            </a:r>
            <a:r>
              <a:rPr lang="en-US" dirty="0"/>
              <a:t> project, 2014.</a:t>
            </a:r>
          </a:p>
          <a:p>
            <a:r>
              <a:rPr lang="en-US" dirty="0" smtClean="0"/>
              <a:t>[28] </a:t>
            </a:r>
            <a:r>
              <a:rPr lang="en-US" dirty="0"/>
              <a:t>J. C. </a:t>
            </a:r>
            <a:r>
              <a:rPr lang="en-US" dirty="0" err="1"/>
              <a:t>Buijs</a:t>
            </a:r>
            <a:r>
              <a:rPr lang="en-US" dirty="0"/>
              <a:t>. Flexible Evolutionary Algorithms for Mining Structured Process Models. PhD thesis, PhD thesis. Eindhoven, The Netherlands: </a:t>
            </a:r>
            <a:r>
              <a:rPr lang="en-US" dirty="0" err="1"/>
              <a:t>Technische</a:t>
            </a:r>
            <a:r>
              <a:rPr lang="en-US" dirty="0"/>
              <a:t> </a:t>
            </a:r>
            <a:r>
              <a:rPr lang="en-US" dirty="0" err="1"/>
              <a:t>Universiteit</a:t>
            </a:r>
            <a:r>
              <a:rPr lang="en-US" dirty="0"/>
              <a:t> Eindhoven, 2014 (cit. on p. 179), 2014.</a:t>
            </a:r>
          </a:p>
        </p:txBody>
      </p:sp>
    </p:spTree>
    <p:extLst>
      <p:ext uri="{BB962C8B-B14F-4D97-AF65-F5344CB8AC3E}">
        <p14:creationId xmlns:p14="http://schemas.microsoft.com/office/powerpoint/2010/main" val="426815346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65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523851"/>
              <a:ext cx="68237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Questions &amp; Comments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3206743" y="2606824"/>
            <a:ext cx="546450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 smtClean="0">
                <a:solidFill>
                  <a:schemeClr val="accent6"/>
                </a:solidFill>
                <a:latin typeface="Source Sans Pro Light" panose="020B0403030403020204" pitchFamily="34" charset="0"/>
              </a:rPr>
              <a:t>Thank you for your attention!</a:t>
            </a:r>
            <a:endParaRPr lang="en-US" sz="3600" b="1" dirty="0">
              <a:solidFill>
                <a:schemeClr val="accent6"/>
              </a:solidFill>
              <a:latin typeface="Source Sans Pro Light" panose="020B0403030403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068" y="1987789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37313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48536" y="2320783"/>
            <a:ext cx="7517859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Recommendation </a:t>
            </a:r>
            <a:r>
              <a:rPr lang="en-US" sz="2700" dirty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Generation for Performance Improvement by using Cross-Organizational Process </a:t>
            </a:r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Mining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1844569" y="3847116"/>
            <a:ext cx="53007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panose="020B0403030403020204" pitchFamily="34" charset="0"/>
              </a:rPr>
              <a:t>Onur Yılmaz</a:t>
            </a:r>
          </a:p>
          <a:p>
            <a:pPr algn="ctr"/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panose="020B0403030403020204" pitchFamily="34" charset="0"/>
              </a:rPr>
              <a:t>Supervisor: Assoc. Prof. Pınar </a:t>
            </a:r>
            <a:r>
              <a:rPr lang="en-US" sz="20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panose="020B0403030403020204" pitchFamily="34" charset="0"/>
              </a:rPr>
              <a:t>Karagöz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  <a:latin typeface="Source Sans Pro Light" panose="020B0403030403020204" pitchFamily="34" charset="0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192628" y="6497760"/>
            <a:ext cx="8757813" cy="303090"/>
            <a:chOff x="192628" y="6497760"/>
            <a:chExt cx="8757813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757813" cy="303090"/>
              <a:chOff x="192628" y="6497760"/>
              <a:chExt cx="8757813" cy="303090"/>
            </a:xfrm>
          </p:grpSpPr>
          <p:cxnSp>
            <p:nvCxnSpPr>
              <p:cNvPr id="8" name="Straight Connector 7"/>
              <p:cNvCxnSpPr/>
              <p:nvPr/>
            </p:nvCxnSpPr>
            <p:spPr>
              <a:xfrm>
                <a:off x="192628" y="6497760"/>
                <a:ext cx="8757813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523851"/>
              <a:ext cx="53078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Middle East Technical University, Computer Engineering Department</a:t>
              </a:r>
              <a:endParaRPr lang="en-US" sz="1200" dirty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endParaRPr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1844570" y="4925589"/>
            <a:ext cx="5300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panose="020B0403030403020204" pitchFamily="34" charset="0"/>
              </a:rPr>
              <a:t>September 1, 2015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Source Sans Pro Light" panose="020B0403030403020204" pitchFamily="34" charset="0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7788" y="555230"/>
            <a:ext cx="1427491" cy="1542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24452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7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7" y="6523851"/>
              <a:ext cx="728731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856462" y="2092693"/>
            <a:ext cx="3771197" cy="569380"/>
            <a:chOff x="904883" y="2087521"/>
            <a:chExt cx="5028262" cy="759173"/>
          </a:xfrm>
          <a:solidFill>
            <a:schemeClr val="bg2">
              <a:lumMod val="75000"/>
            </a:schemeClr>
          </a:solidFill>
        </p:grpSpPr>
        <p:grpSp>
          <p:nvGrpSpPr>
            <p:cNvPr id="63" name="Group 62"/>
            <p:cNvGrpSpPr/>
            <p:nvPr/>
          </p:nvGrpSpPr>
          <p:grpSpPr>
            <a:xfrm>
              <a:off x="904883" y="2087521"/>
              <a:ext cx="759173" cy="759173"/>
              <a:chOff x="969278" y="2087521"/>
              <a:chExt cx="759173" cy="759173"/>
            </a:xfrm>
            <a:grpFill/>
          </p:grpSpPr>
          <p:sp>
            <p:nvSpPr>
              <p:cNvPr id="75" name="Teardrop 74"/>
              <p:cNvSpPr/>
              <p:nvPr/>
            </p:nvSpPr>
            <p:spPr>
              <a:xfrm rot="10800000">
                <a:off x="969278" y="2087521"/>
                <a:ext cx="759173" cy="759173"/>
              </a:xfrm>
              <a:prstGeom prst="teardrop">
                <a:avLst>
                  <a:gd name="adj" fmla="val 8497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76" name="TextBox 75"/>
              <p:cNvSpPr txBox="1"/>
              <p:nvPr/>
            </p:nvSpPr>
            <p:spPr>
              <a:xfrm>
                <a:off x="1232041" y="2281525"/>
                <a:ext cx="233647" cy="400109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>
                    <a:solidFill>
                      <a:schemeClr val="bg1"/>
                    </a:solidFill>
                  </a:rPr>
                  <a:t>1</a:t>
                </a:r>
              </a:p>
            </p:txBody>
          </p:sp>
        </p:grpSp>
        <p:sp>
          <p:nvSpPr>
            <p:cNvPr id="73" name="TextBox 72"/>
            <p:cNvSpPr txBox="1"/>
            <p:nvPr/>
          </p:nvSpPr>
          <p:spPr>
            <a:xfrm>
              <a:off x="1785150" y="2214839"/>
              <a:ext cx="4147995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bg2">
                      <a:lumMod val="75000"/>
                    </a:schemeClr>
                  </a:solidFill>
                </a:rPr>
                <a:t>Introduction</a:t>
              </a:r>
              <a:endParaRPr lang="en-US" sz="20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856462" y="3110893"/>
            <a:ext cx="3797254" cy="569380"/>
            <a:chOff x="904882" y="3445123"/>
            <a:chExt cx="5063005" cy="759173"/>
          </a:xfrm>
        </p:grpSpPr>
        <p:grpSp>
          <p:nvGrpSpPr>
            <p:cNvPr id="78" name="Group 77"/>
            <p:cNvGrpSpPr/>
            <p:nvPr/>
          </p:nvGrpSpPr>
          <p:grpSpPr>
            <a:xfrm>
              <a:off x="904882" y="3445123"/>
              <a:ext cx="759173" cy="759173"/>
              <a:chOff x="969277" y="3445123"/>
              <a:chExt cx="759173" cy="759173"/>
            </a:xfrm>
          </p:grpSpPr>
          <p:sp>
            <p:nvSpPr>
              <p:cNvPr id="82" name="Teardrop 81"/>
              <p:cNvSpPr/>
              <p:nvPr/>
            </p:nvSpPr>
            <p:spPr>
              <a:xfrm rot="10800000">
                <a:off x="969277" y="3445123"/>
                <a:ext cx="759173" cy="759173"/>
              </a:xfrm>
              <a:prstGeom prst="teardrop">
                <a:avLst>
                  <a:gd name="adj" fmla="val 84975"/>
                </a:avLst>
              </a:prstGeom>
              <a:solidFill>
                <a:srgbClr val="F39712">
                  <a:alpha val="9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83" name="TextBox 82"/>
              <p:cNvSpPr txBox="1"/>
              <p:nvPr/>
            </p:nvSpPr>
            <p:spPr>
              <a:xfrm>
                <a:off x="1215742" y="3640043"/>
                <a:ext cx="233647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>
                    <a:solidFill>
                      <a:schemeClr val="bg1"/>
                    </a:solidFill>
                  </a:rPr>
                  <a:t>2</a:t>
                </a:r>
              </a:p>
            </p:txBody>
          </p:sp>
        </p:grpSp>
        <p:sp>
          <p:nvSpPr>
            <p:cNvPr id="80" name="TextBox 79"/>
            <p:cNvSpPr txBox="1"/>
            <p:nvPr/>
          </p:nvSpPr>
          <p:spPr>
            <a:xfrm>
              <a:off x="1819894" y="3550798"/>
              <a:ext cx="4147993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Related Work</a:t>
              </a:r>
              <a:endPara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84" name="Group 83"/>
          <p:cNvGrpSpPr/>
          <p:nvPr/>
        </p:nvGrpSpPr>
        <p:grpSpPr>
          <a:xfrm>
            <a:off x="856461" y="4129095"/>
            <a:ext cx="3713926" cy="569380"/>
            <a:chOff x="904881" y="4802726"/>
            <a:chExt cx="4951900" cy="759173"/>
          </a:xfrm>
          <a:solidFill>
            <a:schemeClr val="bg2">
              <a:lumMod val="75000"/>
            </a:schemeClr>
          </a:solidFill>
        </p:grpSpPr>
        <p:grpSp>
          <p:nvGrpSpPr>
            <p:cNvPr id="85" name="Group 84"/>
            <p:cNvGrpSpPr/>
            <p:nvPr/>
          </p:nvGrpSpPr>
          <p:grpSpPr>
            <a:xfrm>
              <a:off x="904881" y="4802726"/>
              <a:ext cx="759173" cy="759173"/>
              <a:chOff x="969276" y="4802726"/>
              <a:chExt cx="759173" cy="759173"/>
            </a:xfrm>
            <a:grpFill/>
          </p:grpSpPr>
          <p:sp>
            <p:nvSpPr>
              <p:cNvPr id="89" name="Teardrop 88"/>
              <p:cNvSpPr/>
              <p:nvPr/>
            </p:nvSpPr>
            <p:spPr>
              <a:xfrm rot="10800000">
                <a:off x="969276" y="4802726"/>
                <a:ext cx="759173" cy="759173"/>
              </a:xfrm>
              <a:prstGeom prst="teardrop">
                <a:avLst>
                  <a:gd name="adj" fmla="val 8497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90" name="TextBox 89"/>
              <p:cNvSpPr txBox="1"/>
              <p:nvPr/>
            </p:nvSpPr>
            <p:spPr>
              <a:xfrm>
                <a:off x="1232040" y="4996446"/>
                <a:ext cx="233647" cy="400109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>
                    <a:solidFill>
                      <a:schemeClr val="bg1"/>
                    </a:solidFill>
                  </a:rPr>
                  <a:t>3</a:t>
                </a:r>
              </a:p>
            </p:txBody>
          </p:sp>
        </p:grpSp>
        <p:sp>
          <p:nvSpPr>
            <p:cNvPr id="87" name="TextBox 86"/>
            <p:cNvSpPr txBox="1"/>
            <p:nvPr/>
          </p:nvSpPr>
          <p:spPr>
            <a:xfrm>
              <a:off x="1791174" y="4915573"/>
              <a:ext cx="4065607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bg2">
                      <a:lumMod val="75000"/>
                    </a:schemeClr>
                  </a:solidFill>
                </a:rPr>
                <a:t>Background</a:t>
              </a:r>
              <a:endParaRPr lang="en-US" sz="24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91" name="Group 90"/>
          <p:cNvGrpSpPr/>
          <p:nvPr/>
        </p:nvGrpSpPr>
        <p:grpSpPr>
          <a:xfrm>
            <a:off x="4456646" y="2549892"/>
            <a:ext cx="3771197" cy="569380"/>
            <a:chOff x="6517926" y="2087521"/>
            <a:chExt cx="5028262" cy="759173"/>
          </a:xfrm>
          <a:solidFill>
            <a:schemeClr val="bg2">
              <a:lumMod val="75000"/>
            </a:schemeClr>
          </a:solidFill>
        </p:grpSpPr>
        <p:grpSp>
          <p:nvGrpSpPr>
            <p:cNvPr id="92" name="Group 91"/>
            <p:cNvGrpSpPr/>
            <p:nvPr/>
          </p:nvGrpSpPr>
          <p:grpSpPr>
            <a:xfrm>
              <a:off x="6517926" y="2087521"/>
              <a:ext cx="759173" cy="759173"/>
              <a:chOff x="6582321" y="2087521"/>
              <a:chExt cx="759173" cy="759173"/>
            </a:xfrm>
            <a:grpFill/>
          </p:grpSpPr>
          <p:sp>
            <p:nvSpPr>
              <p:cNvPr id="96" name="Teardrop 95"/>
              <p:cNvSpPr/>
              <p:nvPr/>
            </p:nvSpPr>
            <p:spPr>
              <a:xfrm rot="10800000">
                <a:off x="6582321" y="2087521"/>
                <a:ext cx="759173" cy="759173"/>
              </a:xfrm>
              <a:prstGeom prst="teardrop">
                <a:avLst>
                  <a:gd name="adj" fmla="val 8497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97" name="TextBox 96"/>
              <p:cNvSpPr txBox="1"/>
              <p:nvPr/>
            </p:nvSpPr>
            <p:spPr>
              <a:xfrm>
                <a:off x="6845082" y="2281525"/>
                <a:ext cx="233647" cy="400109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 smtClean="0">
                    <a:solidFill>
                      <a:schemeClr val="bg1"/>
                    </a:solidFill>
                  </a:rPr>
                  <a:t>5</a:t>
                </a:r>
                <a:endParaRPr lang="en-US" sz="135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94" name="TextBox 93"/>
            <p:cNvSpPr txBox="1"/>
            <p:nvPr/>
          </p:nvSpPr>
          <p:spPr>
            <a:xfrm>
              <a:off x="7398193" y="2203423"/>
              <a:ext cx="4147995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bg2">
                      <a:lumMod val="75000"/>
                    </a:schemeClr>
                  </a:solidFill>
                </a:rPr>
                <a:t>Results &amp; Discussions</a:t>
              </a:r>
              <a:endParaRPr lang="en-US" sz="20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98" name="Group 97"/>
          <p:cNvGrpSpPr/>
          <p:nvPr/>
        </p:nvGrpSpPr>
        <p:grpSpPr>
          <a:xfrm>
            <a:off x="4456643" y="3568093"/>
            <a:ext cx="3941232" cy="569380"/>
            <a:chOff x="6517925" y="3445123"/>
            <a:chExt cx="5254977" cy="759173"/>
          </a:xfrm>
          <a:solidFill>
            <a:schemeClr val="bg2">
              <a:lumMod val="75000"/>
            </a:schemeClr>
          </a:solidFill>
        </p:grpSpPr>
        <p:grpSp>
          <p:nvGrpSpPr>
            <p:cNvPr id="99" name="Group 98"/>
            <p:cNvGrpSpPr/>
            <p:nvPr/>
          </p:nvGrpSpPr>
          <p:grpSpPr>
            <a:xfrm>
              <a:off x="6517925" y="3445123"/>
              <a:ext cx="759173" cy="759173"/>
              <a:chOff x="6582320" y="3445123"/>
              <a:chExt cx="759173" cy="759173"/>
            </a:xfrm>
            <a:grpFill/>
          </p:grpSpPr>
          <p:sp>
            <p:nvSpPr>
              <p:cNvPr id="103" name="Teardrop 102"/>
              <p:cNvSpPr/>
              <p:nvPr/>
            </p:nvSpPr>
            <p:spPr>
              <a:xfrm rot="10800000">
                <a:off x="6582320" y="3445123"/>
                <a:ext cx="759173" cy="759173"/>
              </a:xfrm>
              <a:prstGeom prst="teardrop">
                <a:avLst>
                  <a:gd name="adj" fmla="val 8497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104" name="TextBox 103"/>
              <p:cNvSpPr txBox="1"/>
              <p:nvPr/>
            </p:nvSpPr>
            <p:spPr>
              <a:xfrm>
                <a:off x="6845083" y="3640043"/>
                <a:ext cx="233647" cy="400109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 smtClean="0">
                    <a:solidFill>
                      <a:schemeClr val="bg1"/>
                    </a:solidFill>
                  </a:rPr>
                  <a:t>6</a:t>
                </a:r>
                <a:endParaRPr lang="en-US" sz="135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01" name="TextBox 100"/>
            <p:cNvSpPr txBox="1"/>
            <p:nvPr/>
          </p:nvSpPr>
          <p:spPr>
            <a:xfrm>
              <a:off x="7398194" y="3570858"/>
              <a:ext cx="4374708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bg2">
                      <a:lumMod val="75000"/>
                    </a:schemeClr>
                  </a:solidFill>
                </a:rPr>
                <a:t>Conclusion &amp; Future Work</a:t>
              </a:r>
              <a:endParaRPr lang="en-US" sz="20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105" name="Group 104"/>
          <p:cNvGrpSpPr/>
          <p:nvPr/>
        </p:nvGrpSpPr>
        <p:grpSpPr>
          <a:xfrm>
            <a:off x="4456644" y="4586295"/>
            <a:ext cx="3740303" cy="569380"/>
            <a:chOff x="6517924" y="4802726"/>
            <a:chExt cx="4987069" cy="759173"/>
          </a:xfrm>
          <a:solidFill>
            <a:schemeClr val="bg2">
              <a:lumMod val="75000"/>
            </a:schemeClr>
          </a:solidFill>
        </p:grpSpPr>
        <p:grpSp>
          <p:nvGrpSpPr>
            <p:cNvPr id="106" name="Group 105"/>
            <p:cNvGrpSpPr/>
            <p:nvPr/>
          </p:nvGrpSpPr>
          <p:grpSpPr>
            <a:xfrm>
              <a:off x="6517924" y="4802726"/>
              <a:ext cx="759173" cy="759173"/>
              <a:chOff x="6582319" y="4802726"/>
              <a:chExt cx="759173" cy="759173"/>
            </a:xfrm>
            <a:grpFill/>
          </p:grpSpPr>
          <p:sp>
            <p:nvSpPr>
              <p:cNvPr id="110" name="Teardrop 109"/>
              <p:cNvSpPr/>
              <p:nvPr/>
            </p:nvSpPr>
            <p:spPr>
              <a:xfrm rot="10800000">
                <a:off x="6582319" y="4802726"/>
                <a:ext cx="759173" cy="759173"/>
              </a:xfrm>
              <a:prstGeom prst="teardrop">
                <a:avLst>
                  <a:gd name="adj" fmla="val 8497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111" name="TextBox 110"/>
              <p:cNvSpPr txBox="1"/>
              <p:nvPr/>
            </p:nvSpPr>
            <p:spPr>
              <a:xfrm>
                <a:off x="6845082" y="4996446"/>
                <a:ext cx="233647" cy="400109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 smtClean="0">
                    <a:solidFill>
                      <a:schemeClr val="bg1"/>
                    </a:solidFill>
                  </a:rPr>
                  <a:t>7</a:t>
                </a:r>
                <a:endParaRPr lang="en-US" sz="135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08" name="TextBox 107"/>
            <p:cNvSpPr txBox="1"/>
            <p:nvPr/>
          </p:nvSpPr>
          <p:spPr>
            <a:xfrm>
              <a:off x="7439386" y="4890307"/>
              <a:ext cx="4065607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bg2">
                      <a:lumMod val="75000"/>
                    </a:schemeClr>
                  </a:solidFill>
                </a:rPr>
                <a:t>Demonstration</a:t>
              </a:r>
              <a:endParaRPr lang="en-US" sz="24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113" name="Group 112"/>
          <p:cNvGrpSpPr/>
          <p:nvPr/>
        </p:nvGrpSpPr>
        <p:grpSpPr>
          <a:xfrm>
            <a:off x="825246" y="5125942"/>
            <a:ext cx="3828469" cy="569380"/>
            <a:chOff x="6517926" y="2087521"/>
            <a:chExt cx="5104624" cy="759173"/>
          </a:xfrm>
          <a:solidFill>
            <a:schemeClr val="bg2">
              <a:lumMod val="75000"/>
            </a:schemeClr>
          </a:solidFill>
        </p:grpSpPr>
        <p:grpSp>
          <p:nvGrpSpPr>
            <p:cNvPr id="114" name="Group 113"/>
            <p:cNvGrpSpPr/>
            <p:nvPr/>
          </p:nvGrpSpPr>
          <p:grpSpPr>
            <a:xfrm>
              <a:off x="6517926" y="2087521"/>
              <a:ext cx="759173" cy="759173"/>
              <a:chOff x="6582321" y="2087521"/>
              <a:chExt cx="759173" cy="759173"/>
            </a:xfrm>
            <a:grpFill/>
          </p:grpSpPr>
          <p:sp>
            <p:nvSpPr>
              <p:cNvPr id="116" name="Teardrop 115"/>
              <p:cNvSpPr/>
              <p:nvPr/>
            </p:nvSpPr>
            <p:spPr>
              <a:xfrm rot="10800000">
                <a:off x="6582321" y="2087521"/>
                <a:ext cx="759173" cy="759173"/>
              </a:xfrm>
              <a:prstGeom prst="teardrop">
                <a:avLst>
                  <a:gd name="adj" fmla="val 8497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117" name="TextBox 116"/>
              <p:cNvSpPr txBox="1"/>
              <p:nvPr/>
            </p:nvSpPr>
            <p:spPr>
              <a:xfrm>
                <a:off x="6845082" y="2281525"/>
                <a:ext cx="233647" cy="400109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>
                    <a:solidFill>
                      <a:schemeClr val="bg1"/>
                    </a:solidFill>
                  </a:rPr>
                  <a:t>4</a:t>
                </a:r>
              </a:p>
            </p:txBody>
          </p:sp>
        </p:grpSp>
        <p:sp>
          <p:nvSpPr>
            <p:cNvPr id="115" name="TextBox 114"/>
            <p:cNvSpPr txBox="1"/>
            <p:nvPr/>
          </p:nvSpPr>
          <p:spPr>
            <a:xfrm>
              <a:off x="7474555" y="2214839"/>
              <a:ext cx="4147995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bg2">
                      <a:lumMod val="75000"/>
                    </a:schemeClr>
                  </a:solidFill>
                </a:rPr>
                <a:t>Methodology</a:t>
              </a:r>
              <a:endParaRPr lang="en-US" sz="20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sp>
        <p:nvSpPr>
          <p:cNvPr id="119" name="TextBox 118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Agenda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74136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17579"/>
            <a:chOff x="192628" y="6497760"/>
            <a:chExt cx="8806629" cy="317579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8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538340"/>
              <a:ext cx="72890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Related Work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State of the Art in Process </a:t>
            </a:r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Mining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149" y="1649363"/>
            <a:ext cx="6994769" cy="4606102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8068918" y="4717055"/>
            <a:ext cx="6940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smtClean="0">
                <a:solidFill>
                  <a:schemeClr val="bg2">
                    <a:lumMod val="75000"/>
                  </a:schemeClr>
                </a:solidFill>
              </a:rPr>
              <a:t>[4]</a:t>
            </a:r>
            <a:endParaRPr lang="tr-TR" dirty="0" smtClean="0"/>
          </a:p>
        </p:txBody>
      </p:sp>
    </p:spTree>
    <p:extLst>
      <p:ext uri="{BB962C8B-B14F-4D97-AF65-F5344CB8AC3E}">
        <p14:creationId xmlns:p14="http://schemas.microsoft.com/office/powerpoint/2010/main" val="263736429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9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497761"/>
              <a:ext cx="712839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Related Work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State of the Art in Process </a:t>
            </a:r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Mining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149" y="1649363"/>
            <a:ext cx="6994769" cy="460610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78" t="79868" r="30523" b="14007"/>
          <a:stretch/>
        </p:blipFill>
        <p:spPr>
          <a:xfrm>
            <a:off x="5087567" y="5323948"/>
            <a:ext cx="846306" cy="282102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78" t="60862" r="31079" b="32380"/>
          <a:stretch/>
        </p:blipFill>
        <p:spPr>
          <a:xfrm>
            <a:off x="5087567" y="4494178"/>
            <a:ext cx="807396" cy="31128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67" t="24170" r="31474" b="69874"/>
          <a:stretch/>
        </p:blipFill>
        <p:spPr>
          <a:xfrm>
            <a:off x="5067372" y="2782959"/>
            <a:ext cx="801601" cy="274320"/>
          </a:xfrm>
          <a:prstGeom prst="rect">
            <a:avLst/>
          </a:prstGeom>
        </p:spPr>
      </p:pic>
      <p:sp>
        <p:nvSpPr>
          <p:cNvPr id="22" name="Content Placeholder 2"/>
          <p:cNvSpPr txBox="1">
            <a:spLocks/>
          </p:cNvSpPr>
          <p:nvPr/>
        </p:nvSpPr>
        <p:spPr>
          <a:xfrm>
            <a:off x="456185" y="5179925"/>
            <a:ext cx="4297606" cy="1520082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rgbClr val="C00000"/>
                </a:solidFill>
              </a:rPr>
              <a:t>Discover</a:t>
            </a:r>
            <a:r>
              <a:rPr lang="en-US" sz="1400" dirty="0"/>
              <a:t> maps using the discovery techniques</a:t>
            </a:r>
          </a:p>
          <a:p>
            <a:r>
              <a:rPr lang="en-US" sz="1400" dirty="0">
                <a:solidFill>
                  <a:schemeClr val="accent6"/>
                </a:solidFill>
              </a:rPr>
              <a:t>Promotes</a:t>
            </a:r>
            <a:r>
              <a:rPr lang="en-US" sz="1400" dirty="0"/>
              <a:t> the partially best locations in the map</a:t>
            </a:r>
          </a:p>
          <a:p>
            <a:r>
              <a:rPr lang="en-US" sz="1400" dirty="0">
                <a:solidFill>
                  <a:schemeClr val="accent5"/>
                </a:solidFill>
              </a:rPr>
              <a:t>Create recommendations </a:t>
            </a:r>
            <a:r>
              <a:rPr lang="en-US" sz="1400" dirty="0"/>
              <a:t>for travelers in their navigation applications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81839571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15305</TotalTime>
  <Words>3961</Words>
  <Application>Microsoft Office PowerPoint</Application>
  <PresentationFormat>On-screen Show (4:3)</PresentationFormat>
  <Paragraphs>793</Paragraphs>
  <Slides>66</Slides>
  <Notes>66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76" baseType="lpstr">
      <vt:lpstr>Arial</vt:lpstr>
      <vt:lpstr>Calibri</vt:lpstr>
      <vt:lpstr>Calibri Light</vt:lpstr>
      <vt:lpstr>Courier New</vt:lpstr>
      <vt:lpstr>Source Sans Pro</vt:lpstr>
      <vt:lpstr>Source Sans Pro Black</vt:lpstr>
      <vt:lpstr>Source Sans Pro Light</vt:lpstr>
      <vt:lpstr>Source Sans Pro Semibold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 Danny</dc:creator>
  <cp:lastModifiedBy>Yilmaz, Onur</cp:lastModifiedBy>
  <cp:revision>743</cp:revision>
  <cp:lastPrinted>2015-08-22T18:59:19Z</cp:lastPrinted>
  <dcterms:created xsi:type="dcterms:W3CDTF">2014-09-10T02:06:04Z</dcterms:created>
  <dcterms:modified xsi:type="dcterms:W3CDTF">2015-08-26T21:29:46Z</dcterms:modified>
</cp:coreProperties>
</file>